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7315200" cy="9601200"/>
  <p:embeddedFontLst>
    <p:embeddedFont>
      <p:font typeface="Tahoma"/>
      <p:regular r:id="rId79"/>
      <p:bold r:id="rId80"/>
    </p:embeddedFont>
    <p:embeddedFont>
      <p:font typeface="Helvetica Neue"/>
      <p:regular r:id="rId81"/>
      <p:bold r:id="rId82"/>
      <p:italic r:id="rId83"/>
      <p:boldItalic r:id="rId84"/>
    </p:embeddedFont>
    <p:embeddedFont>
      <p:font typeface="Arial Black"/>
      <p:regular r:id="rId85"/>
    </p:embeddedFont>
    <p:embeddedFont>
      <p:font typeface="Cambria Math"/>
      <p:regular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7" roundtripDataSignature="AMtx7mgSPOBO3ucbIFJVbBJSonbsNJnu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8CA677-1770-49D5-95AD-2B024A455571}">
  <a:tblStyle styleId="{D08CA677-1770-49D5-95AD-2B024A45557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-boldItalic.fntdata"/><Relationship Id="rId83" Type="http://schemas.openxmlformats.org/officeDocument/2006/relationships/font" Target="fonts/HelveticaNeue-italic.fntdata"/><Relationship Id="rId42" Type="http://schemas.openxmlformats.org/officeDocument/2006/relationships/slide" Target="slides/slide36.xml"/><Relationship Id="rId86" Type="http://schemas.openxmlformats.org/officeDocument/2006/relationships/font" Target="fonts/CambriaMath-regular.fntdata"/><Relationship Id="rId41" Type="http://schemas.openxmlformats.org/officeDocument/2006/relationships/slide" Target="slides/slide35.xml"/><Relationship Id="rId85" Type="http://schemas.openxmlformats.org/officeDocument/2006/relationships/font" Target="fonts/ArialBlack-regular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customschemas.google.com/relationships/presentationmetadata" Target="meta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Tahoma-bold.fntdata"/><Relationship Id="rId82" Type="http://schemas.openxmlformats.org/officeDocument/2006/relationships/font" Target="fonts/HelveticaNeue-bold.fntdata"/><Relationship Id="rId81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Tahoma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6550" y="0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7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4" name="Google Shape;334;p2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4" name="Google Shape;344;p2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7" name="Google Shape;357;p3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6" name="Google Shape;366;p3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1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5" name="Google Shape;375;p3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2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4" name="Google Shape;384;p3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5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6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7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8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9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0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1" name="Google Shape;451;p4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-----------------------------------------------------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                          0 --x-- -----y-----|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   |-----y----- --x--                                     // </a:t>
            </a:r>
            <a:r>
              <a:rPr b="1" i="0" lang="en-US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¬ </a:t>
            </a:r>
            <a:r>
              <a:rPr lang="en-US"/>
              <a:t>(x+y)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                            --x—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                |-------y-------                          // x + </a:t>
            </a:r>
            <a:r>
              <a:rPr b="1" i="0" lang="en-US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¬ </a:t>
            </a:r>
            <a:r>
              <a:rPr lang="en-US"/>
              <a:t>(y)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                |-(y-x)-|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                           -(y-x)-|                        // </a:t>
            </a:r>
            <a:r>
              <a:rPr b="1" i="0" lang="en-US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¬ </a:t>
            </a:r>
            <a:r>
              <a:rPr lang="en-US"/>
              <a:t>(x + </a:t>
            </a:r>
            <a:r>
              <a:rPr b="1" i="0" lang="en-US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¬ </a:t>
            </a:r>
            <a:r>
              <a:rPr lang="en-US"/>
              <a:t>(y))  </a:t>
            </a:r>
            <a:endParaRPr/>
          </a:p>
        </p:txBody>
      </p:sp>
      <p:sp>
        <p:nvSpPr>
          <p:cNvPr id="452" name="Google Shape;452;p41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2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3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5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7" name="Google Shape;497;p4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6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8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9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0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1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2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3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4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5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6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7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6" name="Google Shape;706;p5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7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8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4" name="Google Shape;714;p5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8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9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0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1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2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2" name="Google Shape;752;p6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2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3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4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5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6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67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8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9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0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71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2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6" name="Google Shape;846;p7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2:notes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438150" y="725488"/>
            <a:ext cx="6442075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4"/>
          <p:cNvSpPr txBox="1"/>
          <p:nvPr>
            <p:ph type="ctrTitle"/>
          </p:nvPr>
        </p:nvSpPr>
        <p:spPr>
          <a:xfrm>
            <a:off x="914400" y="514350"/>
            <a:ext cx="7721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4"/>
          <p:cNvSpPr txBox="1"/>
          <p:nvPr>
            <p:ph idx="1" type="subTitle"/>
          </p:nvPr>
        </p:nvSpPr>
        <p:spPr>
          <a:xfrm>
            <a:off x="2133600" y="2914650"/>
            <a:ext cx="6400800" cy="1328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1500"/>
              <a:buFont typeface="Arial Black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/>
        </p:txBody>
      </p:sp>
      <p:sp>
        <p:nvSpPr>
          <p:cNvPr id="18" name="Google Shape;18;p74"/>
          <p:cNvSpPr txBox="1"/>
          <p:nvPr>
            <p:ph idx="10" type="dt"/>
          </p:nvPr>
        </p:nvSpPr>
        <p:spPr>
          <a:xfrm>
            <a:off x="711200" y="4672012"/>
            <a:ext cx="19304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>
                <a:solidFill>
                  <a:srgbClr val="5E574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4"/>
          <p:cNvSpPr txBox="1"/>
          <p:nvPr>
            <p:ph idx="11" type="ftr"/>
          </p:nvPr>
        </p:nvSpPr>
        <p:spPr>
          <a:xfrm>
            <a:off x="3149600" y="4672012"/>
            <a:ext cx="28448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>
                <a:solidFill>
                  <a:srgbClr val="5E574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4"/>
          <p:cNvSpPr txBox="1"/>
          <p:nvPr>
            <p:ph idx="12" type="sldNum"/>
          </p:nvPr>
        </p:nvSpPr>
        <p:spPr>
          <a:xfrm>
            <a:off x="6604000" y="4672012"/>
            <a:ext cx="18288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3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3"/>
          <p:cNvSpPr txBox="1"/>
          <p:nvPr>
            <p:ph idx="1" type="body"/>
          </p:nvPr>
        </p:nvSpPr>
        <p:spPr>
          <a:xfrm rot="5400000">
            <a:off x="2760663" y="-1331912"/>
            <a:ext cx="3571875" cy="8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/>
        </p:txBody>
      </p:sp>
      <p:sp>
        <p:nvSpPr>
          <p:cNvPr id="75" name="Google Shape;75;p83"/>
          <p:cNvSpPr txBox="1"/>
          <p:nvPr>
            <p:ph idx="10" type="dt"/>
          </p:nvPr>
        </p:nvSpPr>
        <p:spPr>
          <a:xfrm>
            <a:off x="431800" y="4672013"/>
            <a:ext cx="215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3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3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4"/>
          <p:cNvSpPr txBox="1"/>
          <p:nvPr>
            <p:ph type="title"/>
          </p:nvPr>
        </p:nvSpPr>
        <p:spPr>
          <a:xfrm rot="5400000">
            <a:off x="5427663" y="1335088"/>
            <a:ext cx="4371975" cy="20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4"/>
          <p:cNvSpPr txBox="1"/>
          <p:nvPr>
            <p:ph idx="1" type="body"/>
          </p:nvPr>
        </p:nvSpPr>
        <p:spPr>
          <a:xfrm rot="5400000">
            <a:off x="1262063" y="-633412"/>
            <a:ext cx="4371975" cy="59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/>
        </p:txBody>
      </p:sp>
      <p:sp>
        <p:nvSpPr>
          <p:cNvPr id="81" name="Google Shape;81;p84"/>
          <p:cNvSpPr txBox="1"/>
          <p:nvPr>
            <p:ph idx="10" type="dt"/>
          </p:nvPr>
        </p:nvSpPr>
        <p:spPr>
          <a:xfrm>
            <a:off x="431800" y="4672013"/>
            <a:ext cx="215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4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4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5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5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/>
        </p:txBody>
      </p:sp>
      <p:sp>
        <p:nvSpPr>
          <p:cNvPr id="24" name="Google Shape;24;p75"/>
          <p:cNvSpPr txBox="1"/>
          <p:nvPr>
            <p:ph idx="10" type="dt"/>
          </p:nvPr>
        </p:nvSpPr>
        <p:spPr>
          <a:xfrm>
            <a:off x="431800" y="4672013"/>
            <a:ext cx="215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5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5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6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  <a:defRPr sz="1500"/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  <a:defRPr sz="135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/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9pPr>
          </a:lstStyle>
          <a:p/>
        </p:txBody>
      </p:sp>
      <p:sp>
        <p:nvSpPr>
          <p:cNvPr id="30" name="Google Shape;30;p76"/>
          <p:cNvSpPr txBox="1"/>
          <p:nvPr>
            <p:ph idx="10" type="dt"/>
          </p:nvPr>
        </p:nvSpPr>
        <p:spPr>
          <a:xfrm>
            <a:off x="431800" y="4672013"/>
            <a:ext cx="215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6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6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7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7"/>
          <p:cNvSpPr txBox="1"/>
          <p:nvPr>
            <p:ph idx="10" type="dt"/>
          </p:nvPr>
        </p:nvSpPr>
        <p:spPr>
          <a:xfrm>
            <a:off x="431800" y="4672013"/>
            <a:ext cx="215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7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7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8"/>
          <p:cNvSpPr txBox="1"/>
          <p:nvPr>
            <p:ph idx="10" type="dt"/>
          </p:nvPr>
        </p:nvSpPr>
        <p:spPr>
          <a:xfrm>
            <a:off x="431800" y="4672013"/>
            <a:ext cx="215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8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8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9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9"/>
          <p:cNvSpPr txBox="1"/>
          <p:nvPr>
            <p:ph idx="1" type="body"/>
          </p:nvPr>
        </p:nvSpPr>
        <p:spPr>
          <a:xfrm>
            <a:off x="457200" y="971550"/>
            <a:ext cx="40132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9pPr>
          </a:lstStyle>
          <a:p/>
        </p:txBody>
      </p:sp>
      <p:sp>
        <p:nvSpPr>
          <p:cNvPr id="45" name="Google Shape;45;p79"/>
          <p:cNvSpPr txBox="1"/>
          <p:nvPr>
            <p:ph idx="2" type="body"/>
          </p:nvPr>
        </p:nvSpPr>
        <p:spPr>
          <a:xfrm>
            <a:off x="4622800" y="971550"/>
            <a:ext cx="40132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9pPr>
          </a:lstStyle>
          <a:p/>
        </p:txBody>
      </p:sp>
      <p:sp>
        <p:nvSpPr>
          <p:cNvPr id="46" name="Google Shape;46;p79"/>
          <p:cNvSpPr txBox="1"/>
          <p:nvPr>
            <p:ph idx="10" type="dt"/>
          </p:nvPr>
        </p:nvSpPr>
        <p:spPr>
          <a:xfrm>
            <a:off x="431800" y="4672013"/>
            <a:ext cx="215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9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9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0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9pPr>
          </a:lstStyle>
          <a:p/>
        </p:txBody>
      </p:sp>
      <p:sp>
        <p:nvSpPr>
          <p:cNvPr id="52" name="Google Shape;52;p80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•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9pPr>
          </a:lstStyle>
          <a:p/>
        </p:txBody>
      </p:sp>
      <p:sp>
        <p:nvSpPr>
          <p:cNvPr id="53" name="Google Shape;53;p80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b="1" sz="1200"/>
            </a:lvl9pPr>
          </a:lstStyle>
          <a:p/>
        </p:txBody>
      </p:sp>
      <p:sp>
        <p:nvSpPr>
          <p:cNvPr id="54" name="Google Shape;54;p80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•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9pPr>
          </a:lstStyle>
          <a:p/>
        </p:txBody>
      </p:sp>
      <p:sp>
        <p:nvSpPr>
          <p:cNvPr id="55" name="Google Shape;55;p80"/>
          <p:cNvSpPr txBox="1"/>
          <p:nvPr>
            <p:ph idx="10" type="dt"/>
          </p:nvPr>
        </p:nvSpPr>
        <p:spPr>
          <a:xfrm>
            <a:off x="431800" y="4672013"/>
            <a:ext cx="215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0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0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1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Tahoma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-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-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-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-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-"/>
              <a:defRPr sz="1500"/>
            </a:lvl9pPr>
          </a:lstStyle>
          <a:p/>
        </p:txBody>
      </p:sp>
      <p:sp>
        <p:nvSpPr>
          <p:cNvPr id="61" name="Google Shape;61;p81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SzPts val="750"/>
              <a:buFont typeface="Tahoma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9pPr>
          </a:lstStyle>
          <a:p/>
        </p:txBody>
      </p:sp>
      <p:sp>
        <p:nvSpPr>
          <p:cNvPr id="62" name="Google Shape;62;p81"/>
          <p:cNvSpPr txBox="1"/>
          <p:nvPr>
            <p:ph idx="10" type="dt"/>
          </p:nvPr>
        </p:nvSpPr>
        <p:spPr>
          <a:xfrm>
            <a:off x="431800" y="4672013"/>
            <a:ext cx="215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1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1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SzPts val="750"/>
              <a:buFont typeface="Tahoma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9pPr>
          </a:lstStyle>
          <a:p/>
        </p:txBody>
      </p:sp>
      <p:sp>
        <p:nvSpPr>
          <p:cNvPr id="69" name="Google Shape;69;p82"/>
          <p:cNvSpPr txBox="1"/>
          <p:nvPr>
            <p:ph idx="10" type="dt"/>
          </p:nvPr>
        </p:nvSpPr>
        <p:spPr>
          <a:xfrm>
            <a:off x="431800" y="4672013"/>
            <a:ext cx="215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2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2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3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73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Char char="•"/>
              <a:defRPr b="0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•"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5275" lvl="3" marL="18288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•"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5275" lvl="4" marL="22860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-"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95275" lvl="5" marL="27432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-"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5275" lvl="6" marL="32004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-"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95275" lvl="7" marL="36576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-"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95275" lvl="8" marL="41148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-"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" name="Google Shape;12;p73"/>
          <p:cNvSpPr txBox="1"/>
          <p:nvPr>
            <p:ph idx="10" type="dt"/>
          </p:nvPr>
        </p:nvSpPr>
        <p:spPr>
          <a:xfrm>
            <a:off x="431800" y="4672013"/>
            <a:ext cx="215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525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73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73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cis.upenn.edu/~matuszek/Concise%20Guides/Concise%20Prolog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5" Type="http://schemas.openxmlformats.org/officeDocument/2006/relationships/oleObject" Target="../embeddings/oleObject3.bin"/><Relationship Id="rId6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mcs.anl.gov/AR/eqp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930490" y="1982286"/>
            <a:ext cx="5111569" cy="9032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15. Logic Reasoning Systems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741070" y="3161214"/>
            <a:ext cx="5886450" cy="6028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100000"/>
              <a:buFont typeface="Arial Black"/>
              <a:buNone/>
            </a:pPr>
            <a:r>
              <a:rPr b="1" lang="en-US" sz="1800">
                <a:solidFill>
                  <a:srgbClr val="7F7F7F"/>
                </a:solidFill>
              </a:rPr>
              <a:t>Professor Wei-Min Shen</a:t>
            </a:r>
            <a:endParaRPr/>
          </a:p>
          <a:p>
            <a:pPr indent="0" lvl="0" marL="0" rtl="0" algn="ctr">
              <a:spcBef>
                <a:spcPts val="333"/>
              </a:spcBef>
              <a:spcAft>
                <a:spcPts val="0"/>
              </a:spcAft>
              <a:buSzPct val="100000"/>
              <a:buFont typeface="Arial Black"/>
              <a:buNone/>
            </a:pPr>
            <a:r>
              <a:rPr b="1" lang="en-US" sz="1800">
                <a:solidFill>
                  <a:srgbClr val="7F7F7F"/>
                </a:solidFill>
              </a:rPr>
              <a:t>University of Southern California</a:t>
            </a:r>
            <a:endParaRPr/>
          </a:p>
          <a:p>
            <a:pPr indent="0" lvl="0" marL="0" rtl="0" algn="ctr">
              <a:spcBef>
                <a:spcPts val="333"/>
              </a:spcBef>
              <a:spcAft>
                <a:spcPts val="0"/>
              </a:spcAft>
              <a:buSzPct val="100000"/>
              <a:buFont typeface="Arial Black"/>
              <a:buNone/>
            </a:pPr>
            <a:r>
              <a:t/>
            </a:r>
            <a:endParaRPr b="1" sz="18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333"/>
              </a:spcBef>
              <a:spcAft>
                <a:spcPts val="0"/>
              </a:spcAft>
              <a:buSzPct val="100000"/>
              <a:buFont typeface="Arial Black"/>
              <a:buNone/>
            </a:pPr>
            <a:r>
              <a:t/>
            </a:r>
            <a:endParaRPr b="1" sz="1800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277"/>
              </a:spcBef>
              <a:spcAft>
                <a:spcPts val="0"/>
              </a:spcAft>
              <a:buSzPct val="100000"/>
              <a:buFont typeface="Arial Black"/>
              <a:buNone/>
            </a:pPr>
            <a:r>
              <a:t/>
            </a:r>
            <a:endParaRPr b="1">
              <a:solidFill>
                <a:srgbClr val="7F7F7F"/>
              </a:solidFill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257300" y="564058"/>
            <a:ext cx="6457950" cy="124569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spcFirstLastPara="1" rIns="57250" wrap="square" tIns="26775">
            <a:noAutofit/>
          </a:bodyPr>
          <a:lstStyle/>
          <a:p>
            <a:pPr indent="-6350" lvl="0" marL="635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CSCI 561 </a:t>
            </a:r>
            <a:br>
              <a:rPr b="1" i="0" lang="en-US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Foundation for Artificial Intelligence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168" name="Google Shape;168;p10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10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Tree-Based Indexing</a:t>
            </a:r>
            <a:endParaRPr/>
          </a:p>
        </p:txBody>
      </p:sp>
      <p:sp>
        <p:nvSpPr>
          <p:cNvPr id="170" name="Google Shape;170;p10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b="1" lang="en-US" sz="1800"/>
              <a:t>Example: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b="1"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Person(age,height,weight,income)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Person(30,72,210,45000)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Fetch( Person(age,72,210,income))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Fetch(Person(age,height&gt;72,weight&lt;210,income))</a:t>
            </a:r>
            <a:endParaRPr/>
          </a:p>
          <a:p>
            <a:pPr indent="-123825" lvl="0" marL="257175" rtl="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176" name="Google Shape;176;p11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11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Unification Algorithm: Example</a:t>
            </a:r>
            <a:endParaRPr/>
          </a:p>
        </p:txBody>
      </p:sp>
      <p:sp>
        <p:nvSpPr>
          <p:cNvPr id="178" name="Google Shape;178;p11"/>
          <p:cNvSpPr txBox="1"/>
          <p:nvPr>
            <p:ph idx="1" type="body"/>
          </p:nvPr>
        </p:nvSpPr>
        <p:spPr>
          <a:xfrm>
            <a:off x="1485900" y="1653778"/>
            <a:ext cx="6380560" cy="2889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Understands(mary,x) implies Loves(mary,x)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Understands(mary,pete) allows the system to </a:t>
            </a:r>
            <a:br>
              <a:rPr lang="en-US" sz="1800"/>
            </a:br>
            <a:r>
              <a:rPr lang="en-US" sz="1800"/>
              <a:t>substitute pete for x, and make the implication that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	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IF Understands(mary,pete) THEN Loves(mary,pete)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184" name="Google Shape;184;p12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2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Unification Algorithm</a:t>
            </a:r>
            <a:endParaRPr/>
          </a:p>
        </p:txBody>
      </p:sp>
      <p:sp>
        <p:nvSpPr>
          <p:cNvPr id="186" name="Google Shape;186;p12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2875" lvl="0" marL="257175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Using clever indexing, can reduce number of calls to unification</a:t>
            </a:r>
            <a:endParaRPr/>
          </a:p>
          <a:p>
            <a:pPr indent="-1428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Still, unification is called very often (at basis of modus ponens) =&gt; need efficient implementation.</a:t>
            </a:r>
            <a:endParaRPr/>
          </a:p>
          <a:p>
            <a:pPr indent="-1428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1428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See AIMA p. 303 for example of algorithm with O(n^2) complexity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	(n being size of expressions being unified).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PROGRAMMING</a:t>
            </a:r>
            <a:endParaRPr/>
          </a:p>
        </p:txBody>
      </p:sp>
      <p:sp>
        <p:nvSpPr>
          <p:cNvPr id="192" name="Google Shape;192;p13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194" name="Google Shape;194;p13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200" name="Google Shape;200;p14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14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Programming</a:t>
            </a:r>
            <a:endParaRPr/>
          </a:p>
        </p:txBody>
      </p:sp>
      <p:graphicFrame>
        <p:nvGraphicFramePr>
          <p:cNvPr id="202" name="Google Shape;202;p14"/>
          <p:cNvGraphicFramePr/>
          <p:nvPr/>
        </p:nvGraphicFramePr>
        <p:xfrm>
          <a:off x="1371600" y="1799035"/>
          <a:ext cx="6515100" cy="2887265"/>
        </p:xfrm>
        <a:graphic>
          <a:graphicData uri="http://schemas.openxmlformats.org/presentationml/2006/ole">
            <mc:AlternateContent>
              <mc:Choice Requires="v">
                <p:oleObj r:id="rId4" imgH="2887265" imgW="6515100" progId="" spid="_x0000_s1">
                  <p:embed/>
                </p:oleObj>
              </mc:Choice>
              <mc:Fallback>
                <p:oleObj r:id="rId5" imgH="2887265" imgW="6515100" progId="">
                  <p:embed/>
                  <p:pic>
                    <p:nvPicPr>
                      <p:cNvPr id="202" name="Google Shape;202;p1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371600" y="1799035"/>
                        <a:ext cx="6515100" cy="28872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" name="Google Shape;203;p14"/>
          <p:cNvSpPr txBox="1"/>
          <p:nvPr/>
        </p:nvSpPr>
        <p:spPr>
          <a:xfrm>
            <a:off x="1314450" y="914400"/>
            <a:ext cx="5787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Remember: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knowledge engineering vs. programming…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209" name="Google Shape;209;p15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15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 Programming Systems</a:t>
            </a:r>
            <a:endParaRPr/>
          </a:p>
        </p:txBody>
      </p:sp>
      <p:sp>
        <p:nvSpPr>
          <p:cNvPr id="211" name="Google Shape;211;p15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e.g., </a:t>
            </a:r>
            <a:r>
              <a:rPr b="1" lang="en-US">
                <a:solidFill>
                  <a:srgbClr val="0066FF"/>
                </a:solidFill>
              </a:rPr>
              <a:t>Prolog: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 b="1"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Program = sequence of sentences (implicitly conjoined)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All variables implicitly universally quantified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Variables in different sentences considered distinct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Horn clause sentences only (= atomic sentences or sentences with no negated antecedent and atomic consequent)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Terms = constant symbols, variables or functional terms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Queries = conjunctions, disjunctions, variables, functional terms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Instead of negated antecedents, use negation as failure operator: goal NOT P considered proved if system fails to prove P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Syntactically distinct objects refer to distinct objects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Many built-in predicates (arithmetic, I/O, etc)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217" name="Google Shape;217;p16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16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Prolog Systems</a:t>
            </a:r>
            <a:endParaRPr/>
          </a:p>
        </p:txBody>
      </p:sp>
      <p:graphicFrame>
        <p:nvGraphicFramePr>
          <p:cNvPr id="219" name="Google Shape;219;p16"/>
          <p:cNvGraphicFramePr/>
          <p:nvPr/>
        </p:nvGraphicFramePr>
        <p:xfrm>
          <a:off x="1065377" y="1191720"/>
          <a:ext cx="7391400" cy="3494573"/>
        </p:xfrm>
        <a:graphic>
          <a:graphicData uri="http://schemas.openxmlformats.org/presentationml/2006/ole">
            <mc:AlternateContent>
              <mc:Choice Requires="v">
                <p:oleObj r:id="rId4" imgH="3494573" imgW="7391400" progId="" spid="_x0000_s1">
                  <p:embed/>
                </p:oleObj>
              </mc:Choice>
              <mc:Fallback>
                <p:oleObj r:id="rId5" imgH="3494573" imgW="7391400" progId="">
                  <p:embed/>
                  <p:pic>
                    <p:nvPicPr>
                      <p:cNvPr id="219" name="Google Shape;219;p1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65377" y="1191720"/>
                        <a:ext cx="7391400" cy="3494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" name="Google Shape;220;p16"/>
          <p:cNvSpPr/>
          <p:nvPr/>
        </p:nvSpPr>
        <p:spPr>
          <a:xfrm>
            <a:off x="4898025" y="2138525"/>
            <a:ext cx="465600" cy="239100"/>
          </a:xfrm>
          <a:prstGeom prst="leftArrow">
            <a:avLst>
              <a:gd fmla="val 18610" name="adj1"/>
              <a:gd fmla="val 24606" name="adj2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226" name="Google Shape;226;p17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17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Basic syntax of facts, rules and queries </a:t>
            </a:r>
            <a:endParaRPr/>
          </a:p>
        </p:txBody>
      </p:sp>
      <p:sp>
        <p:nvSpPr>
          <p:cNvPr id="228" name="Google Shape;228;p17"/>
          <p:cNvSpPr txBox="1"/>
          <p:nvPr/>
        </p:nvSpPr>
        <p:spPr>
          <a:xfrm>
            <a:off x="906380" y="1504950"/>
            <a:ext cx="735008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&lt;fact&gt;  ::= &lt;term&gt;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&lt;rule&gt;  ::= &lt;term&gt; :- &lt;term&gt;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&lt;query&gt; ::= &lt;term&gt;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&lt;term&gt;  ::= &lt;number&gt; | &lt;atom&gt; | &lt;variable&gt; | &lt;atom&gt; (&lt;terms&gt;)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&lt;terms&gt; ::= &lt;term&gt; | &lt;term&gt;, &lt;terms&gt;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247450" y="4100452"/>
            <a:ext cx="866795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Nice very concise intro to prolog: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https://www.cis.upenn.edu/~matuszek/Concise%20Guides/Concise%20Prolog.html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235" name="Google Shape;235;p18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18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Basic syntax of facts, rules and queries </a:t>
            </a:r>
            <a:endParaRPr/>
          </a:p>
        </p:txBody>
      </p:sp>
      <p:pic>
        <p:nvPicPr>
          <p:cNvPr descr="Screen shot 2014-08-20 at 4.11.53 PM.png" id="237" name="Google Shape;2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00" y="971550"/>
            <a:ext cx="4193533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8"/>
          <p:cNvSpPr/>
          <p:nvPr/>
        </p:nvSpPr>
        <p:spPr>
          <a:xfrm>
            <a:off x="4114800" y="0"/>
            <a:ext cx="4114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https://www.csupomona.edu/~jrfisher/www/prolog_tutorial/contents.html</a:t>
            </a:r>
            <a:endParaRPr sz="9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5287512" y="1826567"/>
            <a:ext cx="13836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q(X) ^ r(X) -&gt; p(X)</a:t>
            </a:r>
            <a:endParaRPr/>
          </a:p>
        </p:txBody>
      </p:sp>
      <p:cxnSp>
        <p:nvCxnSpPr>
          <p:cNvPr id="240" name="Google Shape;240;p18"/>
          <p:cNvCxnSpPr/>
          <p:nvPr/>
        </p:nvCxnSpPr>
        <p:spPr>
          <a:xfrm rot="10800000">
            <a:off x="2857500" y="1518850"/>
            <a:ext cx="2457450" cy="42425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idx="12" type="sldNum"/>
          </p:nvPr>
        </p:nvSpPr>
        <p:spPr>
          <a:xfrm>
            <a:off x="6705600" y="438843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9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Basic syntax of facts, rules and queries </a:t>
            </a:r>
            <a:endParaRPr/>
          </a:p>
        </p:txBody>
      </p:sp>
      <p:pic>
        <p:nvPicPr>
          <p:cNvPr descr="Screen shot 2014-08-20 at 4.11.53 PM.png" id="247" name="Google Shape;2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90204"/>
            <a:ext cx="3981448" cy="249594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/>
          <p:nvPr/>
        </p:nvSpPr>
        <p:spPr>
          <a:xfrm>
            <a:off x="4114800" y="0"/>
            <a:ext cx="41910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https://www.csupomona.edu/~jrfisher/www/prolog_tutorial/contents.html</a:t>
            </a:r>
            <a:endParaRPr sz="9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5638800" y="971550"/>
            <a:ext cx="236475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Query for p(X) (i.e., for which values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of X is p(X) true):</a:t>
            </a:r>
            <a:endParaRPr/>
          </a:p>
        </p:txBody>
      </p:sp>
      <p:grpSp>
        <p:nvGrpSpPr>
          <p:cNvPr id="250" name="Google Shape;250;p19"/>
          <p:cNvGrpSpPr/>
          <p:nvPr/>
        </p:nvGrpSpPr>
        <p:grpSpPr>
          <a:xfrm>
            <a:off x="4286250" y="1480834"/>
            <a:ext cx="4705350" cy="3342830"/>
            <a:chOff x="4286250" y="2514600"/>
            <a:chExt cx="3669507" cy="2606934"/>
          </a:xfrm>
        </p:grpSpPr>
        <p:pic>
          <p:nvPicPr>
            <p:cNvPr descr="Screen shot 2014-08-20 at 4.15.26 PM.png" id="251" name="Google Shape;251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86251" y="2514600"/>
              <a:ext cx="3669506" cy="260693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2" name="Google Shape;252;p19"/>
            <p:cNvCxnSpPr/>
            <p:nvPr/>
          </p:nvCxnSpPr>
          <p:spPr>
            <a:xfrm>
              <a:off x="4286250" y="3429000"/>
              <a:ext cx="342900" cy="1191"/>
            </a:xfrm>
            <a:prstGeom prst="straightConnector1">
              <a:avLst/>
            </a:prstGeom>
            <a:solidFill>
              <a:schemeClr val="accent1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3" name="Google Shape;253;p19"/>
            <p:cNvCxnSpPr/>
            <p:nvPr/>
          </p:nvCxnSpPr>
          <p:spPr>
            <a:xfrm>
              <a:off x="7200900" y="3886200"/>
              <a:ext cx="342900" cy="1191"/>
            </a:xfrm>
            <a:prstGeom prst="straightConnector1">
              <a:avLst/>
            </a:prstGeom>
            <a:solidFill>
              <a:schemeClr val="accent1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19"/>
            <p:cNvCxnSpPr/>
            <p:nvPr/>
          </p:nvCxnSpPr>
          <p:spPr>
            <a:xfrm>
              <a:off x="4343400" y="5085159"/>
              <a:ext cx="342900" cy="1191"/>
            </a:xfrm>
            <a:prstGeom prst="straightConnector1">
              <a:avLst/>
            </a:prstGeom>
            <a:solidFill>
              <a:schemeClr val="accent1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19"/>
            <p:cNvCxnSpPr/>
            <p:nvPr/>
          </p:nvCxnSpPr>
          <p:spPr>
            <a:xfrm>
              <a:off x="5886450" y="5085159"/>
              <a:ext cx="342900" cy="1191"/>
            </a:xfrm>
            <a:prstGeom prst="straightConnector1">
              <a:avLst/>
            </a:prstGeom>
            <a:solidFill>
              <a:schemeClr val="accent1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97" name="Google Shape;97;p2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2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Logical Reasoning Systems</a:t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Logic programming languages and Theorem provers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Production systems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Frame systems and semantic networks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Description logic systems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261" name="Google Shape;261;p20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20"/>
          <p:cNvSpPr txBox="1"/>
          <p:nvPr>
            <p:ph type="title"/>
          </p:nvPr>
        </p:nvSpPr>
        <p:spPr>
          <a:xfrm>
            <a:off x="1385887" y="312422"/>
            <a:ext cx="2381262" cy="34432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ctr" dir="2700000" dist="107763">
              <a:schemeClr val="dk1"/>
            </a:outerShdw>
          </a:effectLst>
        </p:spPr>
        <p:txBody>
          <a:bodyPr anchorCtr="1" anchor="ctr" bIns="33325" lIns="67850" spcFirstLastPara="1" rIns="67850" wrap="square" tIns="33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PROLOG Program</a:t>
            </a:r>
            <a:endParaRPr/>
          </a:p>
        </p:txBody>
      </p:sp>
      <p:sp>
        <p:nvSpPr>
          <p:cNvPr id="263" name="Google Shape;263;p20"/>
          <p:cNvSpPr txBox="1"/>
          <p:nvPr>
            <p:ph idx="1" type="body"/>
          </p:nvPr>
        </p:nvSpPr>
        <p:spPr>
          <a:xfrm>
            <a:off x="1494235" y="1491854"/>
            <a:ext cx="6103144" cy="2717283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-214313" lvl="0" marL="214313" rtl="0" algn="l">
              <a:spcBef>
                <a:spcPts val="0"/>
              </a:spcBef>
              <a:spcAft>
                <a:spcPts val="0"/>
              </a:spcAft>
              <a:buSzPts val="2100"/>
              <a:buFont typeface="Tahoma"/>
              <a:buChar char="•"/>
            </a:pPr>
            <a:r>
              <a:rPr lang="en-US" sz="2100"/>
              <a:t>A PROLOG program is a set of </a:t>
            </a:r>
            <a:r>
              <a:rPr b="1" i="1" lang="en-US" sz="2100"/>
              <a:t>facts</a:t>
            </a:r>
            <a:r>
              <a:rPr lang="en-US" sz="2100"/>
              <a:t> and </a:t>
            </a:r>
            <a:r>
              <a:rPr b="1" i="1" lang="en-US" sz="2100"/>
              <a:t>rules</a:t>
            </a:r>
            <a:r>
              <a:rPr lang="en-US" sz="2100"/>
              <a:t>.</a:t>
            </a:r>
            <a:endParaRPr/>
          </a:p>
          <a:p>
            <a:pPr indent="-214313" lvl="0" marL="214313" rtl="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</a:pPr>
            <a:r>
              <a:rPr lang="en-US" sz="2100"/>
              <a:t>A simple program with just facts :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parent(alice, jim).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parent(jim,   tim).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parent(jim,   dave).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parent(jim,   sharon).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parent(tim,   james).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parent(tim,   thomas).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269" name="Google Shape;269;p21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21"/>
          <p:cNvSpPr txBox="1"/>
          <p:nvPr>
            <p:ph type="title"/>
          </p:nvPr>
        </p:nvSpPr>
        <p:spPr>
          <a:xfrm>
            <a:off x="1385887" y="312422"/>
            <a:ext cx="2381262" cy="34432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ctr" dir="2700000" dist="107763">
              <a:schemeClr val="dk1"/>
            </a:outerShdw>
          </a:effectLst>
        </p:spPr>
        <p:txBody>
          <a:bodyPr anchorCtr="1" anchor="ctr" bIns="33325" lIns="67850" spcFirstLastPara="1" rIns="67850" wrap="square" tIns="33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PROLOG Program</a:t>
            </a:r>
            <a:endParaRPr/>
          </a:p>
        </p:txBody>
      </p:sp>
      <p:sp>
        <p:nvSpPr>
          <p:cNvPr id="271" name="Google Shape;271;p21"/>
          <p:cNvSpPr txBox="1"/>
          <p:nvPr>
            <p:ph idx="1" type="body"/>
          </p:nvPr>
        </p:nvSpPr>
        <p:spPr>
          <a:xfrm>
            <a:off x="1494235" y="1491854"/>
            <a:ext cx="6103144" cy="2615717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-214313" lvl="0" marL="214313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c.f. a table in a relational database.</a:t>
            </a:r>
            <a:endParaRPr/>
          </a:p>
          <a:p>
            <a:pPr indent="-100013" lvl="0" marL="214313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14313" lvl="0" marL="214313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Each line is a </a:t>
            </a:r>
            <a:r>
              <a:rPr b="1" i="1" lang="en-US" sz="1800"/>
              <a:t>fact</a:t>
            </a:r>
            <a:r>
              <a:rPr lang="en-US" sz="1800"/>
              <a:t> (a.k.a. a tuple or a row).</a:t>
            </a:r>
            <a:endParaRPr/>
          </a:p>
          <a:p>
            <a:pPr indent="-100013" lvl="0" marL="214313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14313" lvl="0" marL="214313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Each line states that some person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800"/>
              <a:t> is a parent of some (other) person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-US" sz="1800"/>
              <a:t>.</a:t>
            </a:r>
            <a:endParaRPr/>
          </a:p>
          <a:p>
            <a:pPr indent="-100013" lvl="0" marL="214313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14313" lvl="0" marL="214313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In GNU PROLOG the program is kept in an ASCII file.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2"/>
          <p:cNvSpPr txBox="1"/>
          <p:nvPr>
            <p:ph type="title"/>
          </p:nvPr>
        </p:nvSpPr>
        <p:spPr>
          <a:xfrm>
            <a:off x="1863329" y="277894"/>
            <a:ext cx="2099133" cy="34432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ctr" dir="2700000" dist="107763">
              <a:schemeClr val="dk1"/>
            </a:outerShdw>
          </a:effectLst>
        </p:spPr>
        <p:txBody>
          <a:bodyPr anchorCtr="1" anchor="ctr" bIns="33325" lIns="67850" spcFirstLastPara="1" rIns="67850" wrap="square" tIns="33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PROLOG Query</a:t>
            </a:r>
            <a:endParaRPr/>
          </a:p>
        </p:txBody>
      </p:sp>
      <p:sp>
        <p:nvSpPr>
          <p:cNvPr id="279" name="Google Shape;279;p22"/>
          <p:cNvSpPr txBox="1"/>
          <p:nvPr>
            <p:ph idx="1" type="body"/>
          </p:nvPr>
        </p:nvSpPr>
        <p:spPr>
          <a:xfrm>
            <a:off x="1494235" y="1543050"/>
            <a:ext cx="6210300" cy="2006319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-214313" lvl="0" marL="214313" rtl="0" algn="l">
              <a:spcBef>
                <a:spcPts val="0"/>
              </a:spcBef>
              <a:spcAft>
                <a:spcPts val="0"/>
              </a:spcAft>
              <a:buSzPts val="2100"/>
              <a:buFont typeface="Tahoma"/>
              <a:buChar char="•"/>
            </a:pPr>
            <a:r>
              <a:rPr lang="en-US" sz="2100"/>
              <a:t>Now we can ask PROLOG questions 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21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| ?- parent(alice, jim).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21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21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| ?- parent(jim, herbert).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21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no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21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| ?-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285" name="Google Shape;285;p23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23"/>
          <p:cNvSpPr txBox="1"/>
          <p:nvPr>
            <p:ph type="title"/>
          </p:nvPr>
        </p:nvSpPr>
        <p:spPr>
          <a:xfrm>
            <a:off x="2314575" y="302897"/>
            <a:ext cx="2099133" cy="34432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ctr" dir="2700000" dist="107763">
              <a:schemeClr val="dk1"/>
            </a:outerShdw>
          </a:effectLst>
        </p:spPr>
        <p:txBody>
          <a:bodyPr anchorCtr="1" anchor="ctr" bIns="33325" lIns="67850" spcFirstLastPara="1" rIns="67850" wrap="square" tIns="33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PROLOG Query</a:t>
            </a:r>
            <a:endParaRPr/>
          </a:p>
        </p:txBody>
      </p:sp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1439466" y="1314450"/>
            <a:ext cx="6210300" cy="3428247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-214313" lvl="0" marL="214313" rtl="0" algn="l">
              <a:spcBef>
                <a:spcPts val="0"/>
              </a:spcBef>
              <a:spcAft>
                <a:spcPts val="0"/>
              </a:spcAft>
              <a:buSzPts val="2100"/>
              <a:buFont typeface="Tahoma"/>
              <a:buChar char="•"/>
            </a:pPr>
            <a:r>
              <a:rPr lang="en-US" sz="2100"/>
              <a:t>Not very exciting. But what about this :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21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| ?- parent(alice, Who).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21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Who = jim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21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21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| ?-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2100"/>
              <a:buFont typeface="Tahoma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14313" lvl="0" marL="214313" rtl="0" algn="l">
              <a:spcBef>
                <a:spcPts val="420"/>
              </a:spcBef>
              <a:spcAft>
                <a:spcPts val="0"/>
              </a:spcAft>
              <a:buSzPts val="2100"/>
              <a:buFont typeface="Courier New"/>
              <a:buChar char="•"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Who</a:t>
            </a:r>
            <a:r>
              <a:rPr lang="en-US" sz="2100"/>
              <a:t> is called a </a:t>
            </a:r>
            <a:r>
              <a:rPr b="1" i="1" lang="en-US" sz="2100"/>
              <a:t>logical variable</a:t>
            </a:r>
            <a:r>
              <a:rPr lang="en-US" sz="2100"/>
              <a:t>.</a:t>
            </a:r>
            <a:endParaRPr/>
          </a:p>
          <a:p>
            <a:pPr indent="-214312" lvl="1" marL="571500" rtl="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</a:pPr>
            <a:r>
              <a:rPr lang="en-US"/>
              <a:t>PROLOG will set a logical variable to any value which makes the query succeed.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293" name="Google Shape;293;p24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24"/>
          <p:cNvSpPr txBox="1"/>
          <p:nvPr>
            <p:ph type="title"/>
          </p:nvPr>
        </p:nvSpPr>
        <p:spPr>
          <a:xfrm>
            <a:off x="2201466" y="226697"/>
            <a:ext cx="2291493" cy="34432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ctr" dir="2700000" dist="107763">
              <a:schemeClr val="dk1"/>
            </a:outerShdw>
          </a:effectLst>
        </p:spPr>
        <p:txBody>
          <a:bodyPr anchorCtr="1" anchor="ctr" bIns="33325" lIns="67850" spcFirstLastPara="1" rIns="67850" wrap="square" tIns="333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PROLOG Query II</a:t>
            </a:r>
            <a:endParaRPr/>
          </a:p>
        </p:txBody>
      </p:sp>
      <p:sp>
        <p:nvSpPr>
          <p:cNvPr id="295" name="Google Shape;295;p24"/>
          <p:cNvSpPr txBox="1"/>
          <p:nvPr>
            <p:ph idx="1" type="body"/>
          </p:nvPr>
        </p:nvSpPr>
        <p:spPr>
          <a:xfrm>
            <a:off x="838200" y="895350"/>
            <a:ext cx="7082297" cy="3662157"/>
          </a:xfrm>
          <a:prstGeom prst="rect">
            <a:avLst/>
          </a:prstGeom>
          <a:noFill/>
          <a:ln>
            <a:noFill/>
          </a:ln>
        </p:spPr>
        <p:txBody>
          <a:bodyPr anchorCtr="0" anchor="t" bIns="33325" lIns="67850" spcFirstLastPara="1" rIns="67850" wrap="square" tIns="33325">
            <a:spAutoFit/>
          </a:bodyPr>
          <a:lstStyle/>
          <a:p>
            <a:pPr indent="-214313" lvl="0" marL="214313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Sometimes there is more than one correct answer to a query. </a:t>
            </a:r>
            <a:endParaRPr/>
          </a:p>
          <a:p>
            <a:pPr indent="-214313" lvl="0" marL="214313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PROLOG gives the answers one at a time. To get the next answer type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800"/>
              <a:t>.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| ?- parent(jim, Who).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Who = tim ? ;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Who = dave ? ;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Who = sharon ? ;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| ?-</a:t>
            </a:r>
            <a:endParaRPr/>
          </a:p>
          <a:p>
            <a:pPr indent="-214313" lvl="1" marL="571500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342899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 sz="1600"/>
              <a:t>After finding that 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jim</a:t>
            </a:r>
            <a:r>
              <a:rPr lang="en-US" sz="1600"/>
              <a:t> was a parent of 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sharon</a:t>
            </a:r>
            <a:r>
              <a:rPr lang="en-US" sz="1600"/>
              <a:t> GNU PROLOG detects that there are no more alternatives for 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parent</a:t>
            </a:r>
            <a:r>
              <a:rPr lang="en-US" sz="1600"/>
              <a:t> and ends the search.</a:t>
            </a: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5638800" y="1856230"/>
            <a:ext cx="1444228" cy="1550641"/>
          </a:xfrm>
          <a:prstGeom prst="roundRect">
            <a:avLst>
              <a:gd fmla="val 12495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ctr" dir="2700000" dist="107763">
              <a:schemeClr val="dk1">
                <a:alpha val="74901"/>
              </a:schemeClr>
            </a:outerShdw>
          </a:effectLst>
        </p:spPr>
        <p:txBody>
          <a:bodyPr anchorCtr="1" anchor="ctr" bIns="33325" lIns="67850" spcFirstLastPara="1" rIns="67850" wrap="square" tIns="333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 : The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not actually appear on the screen.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302" name="Google Shape;302;p25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25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Prolog Example</a:t>
            </a:r>
            <a:endParaRPr/>
          </a:p>
        </p:txBody>
      </p:sp>
      <p:graphicFrame>
        <p:nvGraphicFramePr>
          <p:cNvPr id="304" name="Google Shape;304;p25"/>
          <p:cNvGraphicFramePr/>
          <p:nvPr/>
        </p:nvGraphicFramePr>
        <p:xfrm>
          <a:off x="1597819" y="681037"/>
          <a:ext cx="5944791" cy="4444604"/>
        </p:xfrm>
        <a:graphic>
          <a:graphicData uri="http://schemas.openxmlformats.org/presentationml/2006/ole">
            <mc:AlternateContent>
              <mc:Choice Requires="v">
                <p:oleObj r:id="rId4" imgH="4444604" imgW="5944791" progId="" spid="_x0000_s1">
                  <p:embed/>
                </p:oleObj>
              </mc:Choice>
              <mc:Fallback>
                <p:oleObj r:id="rId5" imgH="4444604" imgW="5944791" progId="">
                  <p:embed/>
                  <p:pic>
                    <p:nvPicPr>
                      <p:cNvPr id="304" name="Google Shape;304;p2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97819" y="681037"/>
                        <a:ext cx="5944791" cy="4444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5" name="Google Shape;305;p25"/>
          <p:cNvCxnSpPr/>
          <p:nvPr/>
        </p:nvCxnSpPr>
        <p:spPr>
          <a:xfrm flipH="1">
            <a:off x="4950619" y="411957"/>
            <a:ext cx="701279" cy="118824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25"/>
          <p:cNvSpPr txBox="1"/>
          <p:nvPr/>
        </p:nvSpPr>
        <p:spPr>
          <a:xfrm>
            <a:off x="5258991" y="102394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conjunction</a:t>
            </a:r>
            <a:endParaRPr/>
          </a:p>
        </p:txBody>
      </p:sp>
      <p:cxnSp>
        <p:nvCxnSpPr>
          <p:cNvPr id="307" name="Google Shape;307;p25"/>
          <p:cNvCxnSpPr/>
          <p:nvPr/>
        </p:nvCxnSpPr>
        <p:spPr>
          <a:xfrm flipH="1" rot="10800000">
            <a:off x="923650" y="3562350"/>
            <a:ext cx="1971949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25"/>
          <p:cNvSpPr txBox="1"/>
          <p:nvPr/>
        </p:nvSpPr>
        <p:spPr>
          <a:xfrm>
            <a:off x="110607" y="3562350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“cons”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26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</a:t>
            </a:r>
            <a:endParaRPr/>
          </a:p>
        </p:txBody>
      </p:sp>
      <p:sp>
        <p:nvSpPr>
          <p:cNvPr id="316" name="Google Shape;316;p26"/>
          <p:cNvSpPr txBox="1"/>
          <p:nvPr>
            <p:ph idx="1" type="body"/>
          </p:nvPr>
        </p:nvSpPr>
        <p:spPr>
          <a:xfrm>
            <a:off x="469900" y="1143000"/>
            <a:ext cx="7389416" cy="3456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2100"/>
              <a:buFont typeface="Tahoma"/>
              <a:buChar char="•"/>
            </a:pPr>
            <a:r>
              <a:rPr b="1" lang="en-US" sz="2100"/>
              <a:t>append([], L, L)</a:t>
            </a:r>
            <a:endParaRPr/>
          </a:p>
          <a:p>
            <a:pPr indent="-257175" lvl="0" marL="257175" rtl="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</a:pPr>
            <a:r>
              <a:rPr b="1" lang="en-US" sz="2100"/>
              <a:t>append([H| L1], L2, [H| L3]) :-  append(L1, L2, L3) </a:t>
            </a:r>
            <a:endParaRPr/>
          </a:p>
          <a:p>
            <a:pPr indent="-123825" lvl="0" marL="257175" rtl="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r>
              <a:t/>
            </a:r>
            <a:endParaRPr b="1" sz="2100"/>
          </a:p>
          <a:p>
            <a:pPr indent="-257175" lvl="0" marL="257175" rtl="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</a:pPr>
            <a:r>
              <a:rPr lang="en-US" sz="2100"/>
              <a:t>Example join [a, b, c] with [d, e]. 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[a, b, c] has the recursive structure [a| [b, c] ]. 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Then the rule says:      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IF          [b, c] appends with  [d, e] to form      [b, c, d, e],  </a:t>
            </a:r>
            <a:br>
              <a:rPr lang="en-US" sz="1800"/>
            </a:br>
            <a:r>
              <a:rPr lang="en-US" sz="1800"/>
              <a:t>THEN [a|[b, c]] appends with [d, e] to form [a|[b, c, d, e]]   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i.e. [a, b, c]                             [a, b, c, d, e]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322" name="Google Shape;322;p27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27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Tower of Hanoi in Prolog</a:t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3886200" y="0"/>
            <a:ext cx="411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https://www.csupomona.edu/~jrfisher/www/prolog_tutorial/contents.html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http://www.cs.toronto.edu/~sheila/384/w11/simple-prolog-examples.html</a:t>
            </a:r>
            <a:endParaRPr/>
          </a:p>
        </p:txBody>
      </p:sp>
      <p:grpSp>
        <p:nvGrpSpPr>
          <p:cNvPr id="325" name="Google Shape;325;p27"/>
          <p:cNvGrpSpPr/>
          <p:nvPr/>
        </p:nvGrpSpPr>
        <p:grpSpPr>
          <a:xfrm>
            <a:off x="1143000" y="857250"/>
            <a:ext cx="6660173" cy="3848100"/>
            <a:chOff x="1226527" y="781050"/>
            <a:chExt cx="6660173" cy="3848100"/>
          </a:xfrm>
        </p:grpSpPr>
        <p:pic>
          <p:nvPicPr>
            <p:cNvPr descr="Screen shot 2014-08-20 at 3.59.12 PM.png" id="326" name="Google Shape;32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6527" y="781050"/>
              <a:ext cx="6660173" cy="384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7"/>
            <p:cNvSpPr txBox="1"/>
            <p:nvPr/>
          </p:nvSpPr>
          <p:spPr>
            <a:xfrm>
              <a:off x="3287282" y="2398067"/>
              <a:ext cx="1497526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Anonymous variable _</a:t>
              </a:r>
              <a:endParaRPr/>
            </a:p>
          </p:txBody>
        </p:sp>
        <p:cxnSp>
          <p:nvCxnSpPr>
            <p:cNvPr id="328" name="Google Shape;328;p27"/>
            <p:cNvCxnSpPr/>
            <p:nvPr/>
          </p:nvCxnSpPr>
          <p:spPr>
            <a:xfrm flipH="1">
              <a:off x="2857500" y="2514600"/>
              <a:ext cx="457200" cy="90101"/>
            </a:xfrm>
            <a:prstGeom prst="straightConnector1">
              <a:avLst/>
            </a:prstGeom>
            <a:solidFill>
              <a:schemeClr val="accent1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29" name="Google Shape;329;p27"/>
            <p:cNvSpPr txBox="1"/>
            <p:nvPr/>
          </p:nvSpPr>
          <p:spPr>
            <a:xfrm>
              <a:off x="3257550" y="3369617"/>
              <a:ext cx="11063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Write a newline</a:t>
              </a:r>
              <a:endParaRPr/>
            </a:p>
          </p:txBody>
        </p:sp>
        <p:cxnSp>
          <p:nvCxnSpPr>
            <p:cNvPr id="330" name="Google Shape;330;p27"/>
            <p:cNvCxnSpPr/>
            <p:nvPr/>
          </p:nvCxnSpPr>
          <p:spPr>
            <a:xfrm flipH="1">
              <a:off x="2400300" y="3486150"/>
              <a:ext cx="857250" cy="32951"/>
            </a:xfrm>
            <a:prstGeom prst="straightConnector1">
              <a:avLst/>
            </a:prstGeom>
            <a:solidFill>
              <a:schemeClr val="accent1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descr="Screen shot 2014-08-20 at 4.05.51 PM.png" id="331" name="Google Shape;33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2876550"/>
            <a:ext cx="2652978" cy="136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28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Tower of Hanoi in Prolog</a:t>
            </a:r>
            <a:endParaRPr/>
          </a:p>
        </p:txBody>
      </p:sp>
      <p:pic>
        <p:nvPicPr>
          <p:cNvPr descr="Screen shot 2014-08-20 at 3.59.12 PM.png" id="339" name="Google Shape;3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759" y="952499"/>
            <a:ext cx="6473841" cy="374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0 at 4.03.47 PM.png" id="340" name="Google Shape;34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2876550"/>
            <a:ext cx="4638675" cy="191206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8"/>
          <p:cNvSpPr/>
          <p:nvPr/>
        </p:nvSpPr>
        <p:spPr>
          <a:xfrm>
            <a:off x="3943350" y="0"/>
            <a:ext cx="40576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https://www.csupomona.edu/~jrfisher/www/prolog_tutorial/contents.html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http://www.cs.toronto.edu/~sheila/384/w11/simple-prolog-examples.html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29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Sudoku in Prolog</a:t>
            </a:r>
            <a:endParaRPr/>
          </a:p>
        </p:txBody>
      </p:sp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82036"/>
            <a:ext cx="8966200" cy="426146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9"/>
          <p:cNvSpPr/>
          <p:nvPr/>
        </p:nvSpPr>
        <p:spPr>
          <a:xfrm>
            <a:off x="4267200" y="171450"/>
            <a:ext cx="40576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http://web.cse.ohio-state.edu/~stiff.4/cse3521/prolog-examples.html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1" name="Google Shape;351;p29"/>
          <p:cNvSpPr/>
          <p:nvPr/>
        </p:nvSpPr>
        <p:spPr>
          <a:xfrm>
            <a:off x="177800" y="1352550"/>
            <a:ext cx="8966200" cy="3790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2" name="Google Shape;35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391" y="1690787"/>
            <a:ext cx="7924800" cy="112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391" y="3163338"/>
            <a:ext cx="7838209" cy="94149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/>
          <p:nvPr/>
        </p:nvSpPr>
        <p:spPr>
          <a:xfrm>
            <a:off x="444500" y="4509885"/>
            <a:ext cx="8432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https://www.swi-prolog.org/pldoc/doc/_CWD_/index.html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105" name="Google Shape;105;p3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3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Logical Reasoning Systems</a:t>
            </a:r>
            <a:endParaRPr/>
          </a:p>
        </p:txBody>
      </p:sp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Theorem provers and logic programming languages –</a:t>
            </a:r>
            <a:r>
              <a:rPr lang="en-US"/>
              <a:t> </a:t>
            </a:r>
            <a:r>
              <a:rPr lang="en-US">
                <a:solidFill>
                  <a:schemeClr val="hlink"/>
                </a:solidFill>
              </a:rPr>
              <a:t>Provers: use 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>
                <a:solidFill>
                  <a:schemeClr val="hlink"/>
                </a:solidFill>
              </a:rPr>
              <a:t>	resolution to prove sentences in full FOL. Languages: use backward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>
                <a:solidFill>
                  <a:schemeClr val="hlink"/>
                </a:solidFill>
              </a:rPr>
              <a:t> 	chaining on restricted set of FOL constructs.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Production systems –</a:t>
            </a:r>
            <a:r>
              <a:rPr lang="en-US"/>
              <a:t> </a:t>
            </a:r>
            <a:r>
              <a:rPr lang="en-US">
                <a:solidFill>
                  <a:schemeClr val="hlink"/>
                </a:solidFill>
              </a:rPr>
              <a:t>based on implications, with consequents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>
                <a:solidFill>
                  <a:schemeClr val="hlink"/>
                </a:solidFill>
              </a:rPr>
              <a:t> 	interpreted as action (e.g., insertion &amp; deletion in KB). Based on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>
                <a:solidFill>
                  <a:schemeClr val="hlink"/>
                </a:solidFill>
              </a:rPr>
              <a:t>	forward chaining + conflict resolution if several possible actions.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Frame systems and semantic networks –</a:t>
            </a:r>
            <a:r>
              <a:rPr lang="en-US"/>
              <a:t> </a:t>
            </a:r>
            <a:r>
              <a:rPr lang="en-US">
                <a:solidFill>
                  <a:schemeClr val="hlink"/>
                </a:solidFill>
              </a:rPr>
              <a:t>objects as nodes in a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>
                <a:solidFill>
                  <a:schemeClr val="hlink"/>
                </a:solidFill>
              </a:rPr>
              <a:t>	graph, nodes organized as taxonomy, links represent binary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>
                <a:solidFill>
                  <a:schemeClr val="hlink"/>
                </a:solidFill>
              </a:rPr>
              <a:t>	relations.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Description logic systems –</a:t>
            </a:r>
            <a:r>
              <a:rPr lang="en-US"/>
              <a:t> </a:t>
            </a:r>
            <a:r>
              <a:rPr lang="en-US">
                <a:solidFill>
                  <a:schemeClr val="hlink"/>
                </a:solidFill>
              </a:rPr>
              <a:t>evolved from semantic nets. Reason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>
                <a:solidFill>
                  <a:schemeClr val="hlink"/>
                </a:solidFill>
              </a:rPr>
              <a:t>	with object classes &amp; relations among them.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30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Sudoku in Prolog</a:t>
            </a:r>
            <a:endParaRPr/>
          </a:p>
        </p:txBody>
      </p:sp>
      <p:pic>
        <p:nvPicPr>
          <p:cNvPr id="362" name="Google Shape;3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00" y="767736"/>
            <a:ext cx="8966198" cy="426146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0"/>
          <p:cNvSpPr/>
          <p:nvPr/>
        </p:nvSpPr>
        <p:spPr>
          <a:xfrm>
            <a:off x="5086350" y="197793"/>
            <a:ext cx="40576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http://web.cse.ohio-state.edu/~stiff.4/cse3521/prolog-examples.html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31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Sudoku in Prolog</a:t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3943350" y="0"/>
            <a:ext cx="40576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http://web.cse.ohio-state.edu/~stiff.4/cse3521/prolog-examples.html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2" name="Google Shape;3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8842"/>
            <a:ext cx="9144000" cy="4204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32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Sudoku in Prolog</a:t>
            </a:r>
            <a:endParaRPr/>
          </a:p>
        </p:txBody>
      </p:sp>
      <p:sp>
        <p:nvSpPr>
          <p:cNvPr id="380" name="Google Shape;380;p32"/>
          <p:cNvSpPr/>
          <p:nvPr/>
        </p:nvSpPr>
        <p:spPr>
          <a:xfrm>
            <a:off x="3943350" y="0"/>
            <a:ext cx="40576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http://web.cse.ohio-state.edu/~stiff.4/cse3521/prolog-examples.html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1" name="Google Shape;381;p32"/>
          <p:cNvPicPr preferRelativeResize="0"/>
          <p:nvPr/>
        </p:nvPicPr>
        <p:blipFill rotWithShape="1">
          <a:blip r:embed="rId3">
            <a:alphaModFix/>
          </a:blip>
          <a:srcRect b="-2311" l="0" r="0" t="60017"/>
          <a:stretch/>
        </p:blipFill>
        <p:spPr>
          <a:xfrm>
            <a:off x="304800" y="1504950"/>
            <a:ext cx="8153400" cy="173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p33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Sudoku in Prolog</a:t>
            </a:r>
            <a:endParaRPr/>
          </a:p>
        </p:txBody>
      </p:sp>
      <p:sp>
        <p:nvSpPr>
          <p:cNvPr id="389" name="Google Shape;389;p33"/>
          <p:cNvSpPr/>
          <p:nvPr/>
        </p:nvSpPr>
        <p:spPr>
          <a:xfrm>
            <a:off x="3943350" y="131118"/>
            <a:ext cx="40576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http://web.cse.ohio-state.edu/~stiff.4/cse3521/prolog-examples.html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819150"/>
            <a:ext cx="6767456" cy="414779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3"/>
          <p:cNvSpPr txBox="1"/>
          <p:nvPr/>
        </p:nvSpPr>
        <p:spPr>
          <a:xfrm>
            <a:off x="4377734" y="2745968"/>
            <a:ext cx="37962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returned false here only 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that the program would 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try to solve any other declared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Instance of problem( ).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397" name="Google Shape;397;p34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34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Expanding Prolog</a:t>
            </a:r>
            <a:endParaRPr/>
          </a:p>
        </p:txBody>
      </p:sp>
      <p:sp>
        <p:nvSpPr>
          <p:cNvPr id="399" name="Google Shape;399;p34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Parallelization:</a:t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OR-parallelism: goal may unify with many different literals and</a:t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 			implications in KB</a:t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AND-parallelism: solve each conjunct in body of an implication</a:t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	in parallel</a:t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Compilation:</a:t>
            </a:r>
            <a:r>
              <a:rPr lang="en-US"/>
              <a:t> generate built-in theorem prover for different predicates in KB</a:t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Optimization:</a:t>
            </a:r>
            <a:r>
              <a:rPr lang="en-US"/>
              <a:t> for example through re-ordering</a:t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e.g., “what is the income of the spouse of the president?”</a:t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</a:t>
            </a:r>
            <a:r>
              <a:rPr lang="en-US">
                <a:solidFill>
                  <a:schemeClr val="hlink"/>
                </a:solidFill>
              </a:rPr>
              <a:t>Income(s, i) ∧ Married(s, p) ∧ Occupation(p, President)</a:t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faster if re-ordered as:</a:t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</a:t>
            </a:r>
            <a:r>
              <a:rPr lang="en-US">
                <a:solidFill>
                  <a:schemeClr val="hlink"/>
                </a:solidFill>
              </a:rPr>
              <a:t>Occupation(p, President) ∧ Married(s, p) ∧ Income(s, i)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THEOREM PROVERS</a:t>
            </a:r>
            <a:endParaRPr/>
          </a:p>
        </p:txBody>
      </p:sp>
      <p:sp>
        <p:nvSpPr>
          <p:cNvPr id="405" name="Google Shape;405;p3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</p:txBody>
      </p:sp>
      <p:sp>
        <p:nvSpPr>
          <p:cNvPr id="406" name="Google Shape;406;p35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407" name="Google Shape;407;p35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413" name="Google Shape;413;p36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36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Theorem Provers</a:t>
            </a:r>
            <a:endParaRPr/>
          </a:p>
        </p:txBody>
      </p:sp>
      <p:sp>
        <p:nvSpPr>
          <p:cNvPr id="415" name="Google Shape;415;p36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Differ from logic programming languages in that: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		- accept full FOL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		- results independent of form in which KB entered</a:t>
            </a:r>
            <a:endParaRPr/>
          </a:p>
          <a:p>
            <a:pPr indent="-1428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1428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421" name="Google Shape;421;p37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37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OTTER</a:t>
            </a:r>
            <a:endParaRPr/>
          </a:p>
        </p:txBody>
      </p:sp>
      <p:sp>
        <p:nvSpPr>
          <p:cNvPr id="423" name="Google Shape;423;p37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Organized Techniques for Theorem Proving and Effective Research (McCune, 1992)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Set of Support (SOS):</a:t>
            </a:r>
            <a:r>
              <a:rPr lang="en-US"/>
              <a:t> set of clauses defining facts about a given problem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Each resolution step: resolves member of sos against other axiom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Usable axioms</a:t>
            </a:r>
            <a:r>
              <a:rPr lang="en-US"/>
              <a:t> (outside sos): provide background knowledge about domain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Rewrites</a:t>
            </a:r>
            <a:r>
              <a:rPr lang="en-US"/>
              <a:t> (or </a:t>
            </a:r>
            <a:r>
              <a:rPr lang="en-US">
                <a:solidFill>
                  <a:srgbClr val="0066FF"/>
                </a:solidFill>
              </a:rPr>
              <a:t>demodulators</a:t>
            </a:r>
            <a:r>
              <a:rPr lang="en-US"/>
              <a:t>): define canonical forms into which terms can be simplified.   E.g., x+0=x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Control strategy:</a:t>
            </a:r>
            <a:r>
              <a:rPr lang="en-US"/>
              <a:t> defined by set of parameters and clauses. E.g., heuristic function to control search, filtering function to eliminate uninteresting subgoals.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429" name="Google Shape;429;p38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38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OTTER</a:t>
            </a:r>
            <a:endParaRPr/>
          </a:p>
        </p:txBody>
      </p:sp>
      <p:sp>
        <p:nvSpPr>
          <p:cNvPr id="431" name="Google Shape;431;p38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Operation: resolve elements of SOS against usable axioms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Use best-first search: heuristic function measures “weight” of each clause (lighter weight preferred; thus in general weight correlated with size/difficulty)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At each step: move lightest clause in SOS to usable list, and add to usable list consequences of resolving that clause against usable list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Halt: when refutation found or SOS is empty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437" name="Google Shape;437;p39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p39"/>
          <p:cNvSpPr txBox="1"/>
          <p:nvPr>
            <p:ph type="title"/>
          </p:nvPr>
        </p:nvSpPr>
        <p:spPr>
          <a:xfrm>
            <a:off x="1066800" y="171450"/>
            <a:ext cx="61150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OTTER</a:t>
            </a:r>
            <a:endParaRPr/>
          </a:p>
        </p:txBody>
      </p:sp>
      <p:pic>
        <p:nvPicPr>
          <p:cNvPr descr="otter1" id="439" name="Google Shape;4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0300" y="63104"/>
            <a:ext cx="5600700" cy="5017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113" name="Google Shape;113;p4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4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Tasks</a:t>
            </a:r>
            <a:endParaRPr/>
          </a:p>
        </p:txBody>
      </p:sp>
      <p:sp>
        <p:nvSpPr>
          <p:cNvPr id="115" name="Google Shape;115;p4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Add a new fact to KB – TELL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Given KB and new facts, derive facts implied by conjunction of KB and the new facts. In forward chaining: part of TELL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Decide if query entailed by KB – ASK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Decide if query explicitly stored in KB – restricted ASK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Remove sentence from KB: distinguish between correcting false sentence, forgetting useless sentence, or updating KB re. change in the world.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445" name="Google Shape;445;p40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p40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Example: Robbins Algebras Are Boolean</a:t>
            </a:r>
            <a:endParaRPr/>
          </a:p>
        </p:txBody>
      </p:sp>
      <p:sp>
        <p:nvSpPr>
          <p:cNvPr id="447" name="Google Shape;447;p40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The Robbins problem---are all Robbins algebras Boolean?---has been solved: Every Robbins algebra is Boolean. This theorem was proved automatically by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EQP</a:t>
            </a:r>
            <a:r>
              <a:rPr lang="en-US" sz="1800"/>
              <a:t>, a theorem proving program developed at Argonne National Laboratory</a:t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609600" y="3181350"/>
            <a:ext cx="7391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https://www.mcs.anl.gov/research/projects/AR/eqp/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455" name="Google Shape;455;p41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p41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Example: Robbins Algebras Are Boolean</a:t>
            </a:r>
            <a:endParaRPr/>
          </a:p>
        </p:txBody>
      </p:sp>
      <p:sp>
        <p:nvSpPr>
          <p:cNvPr id="457" name="Google Shape;457;p41"/>
          <p:cNvSpPr txBox="1"/>
          <p:nvPr>
            <p:ph idx="1" type="body"/>
          </p:nvPr>
        </p:nvSpPr>
        <p:spPr>
          <a:xfrm>
            <a:off x="469900" y="1085850"/>
            <a:ext cx="7389416" cy="35135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1" r="-514" t="-18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458" name="Google Shape;45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1450" y="211733"/>
            <a:ext cx="2779150" cy="10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464" name="Google Shape;464;p42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tter3" id="465" name="Google Shape;4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8335"/>
            <a:ext cx="6400800" cy="5128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42"/>
          <p:cNvCxnSpPr/>
          <p:nvPr/>
        </p:nvCxnSpPr>
        <p:spPr>
          <a:xfrm flipH="1">
            <a:off x="4193382" y="465535"/>
            <a:ext cx="2160985" cy="7560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2"/>
          <p:cNvSpPr txBox="1"/>
          <p:nvPr/>
        </p:nvSpPr>
        <p:spPr>
          <a:xfrm>
            <a:off x="6322219" y="303610"/>
            <a:ext cx="1221581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KB: Given to the system</a:t>
            </a:r>
            <a:endParaRPr/>
          </a:p>
        </p:txBody>
      </p:sp>
      <p:cxnSp>
        <p:nvCxnSpPr>
          <p:cNvPr id="468" name="Google Shape;468;p42"/>
          <p:cNvCxnSpPr/>
          <p:nvPr/>
        </p:nvCxnSpPr>
        <p:spPr>
          <a:xfrm>
            <a:off x="4086225" y="789385"/>
            <a:ext cx="0" cy="70246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42"/>
          <p:cNvSpPr txBox="1"/>
          <p:nvPr/>
        </p:nvSpPr>
        <p:spPr>
          <a:xfrm>
            <a:off x="4192190" y="142370"/>
            <a:ext cx="53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~</a:t>
            </a:r>
            <a:r>
              <a:rPr b="1" i="1" lang="en-US" sz="1800">
                <a:solidFill>
                  <a:schemeClr val="hlink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endParaRPr i="1"/>
          </a:p>
        </p:txBody>
      </p:sp>
      <p:cxnSp>
        <p:nvCxnSpPr>
          <p:cNvPr id="470" name="Google Shape;470;p42"/>
          <p:cNvCxnSpPr/>
          <p:nvPr/>
        </p:nvCxnSpPr>
        <p:spPr>
          <a:xfrm flipH="1">
            <a:off x="3657604" y="411557"/>
            <a:ext cx="688176" cy="37782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476" name="Google Shape;476;p43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" name="Google Shape;477;p43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Logical Reasoning Systems</a:t>
            </a:r>
            <a:endParaRPr/>
          </a:p>
        </p:txBody>
      </p:sp>
      <p:sp>
        <p:nvSpPr>
          <p:cNvPr id="478" name="Google Shape;478;p43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Logic programming languages and Theorem provers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u="sng"/>
              <a:t>Production systems</a:t>
            </a:r>
            <a:endParaRPr u="sng"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Frame systems and semantic networks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Description logic systems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PRODUCTION SYSTEMS</a:t>
            </a:r>
            <a:endParaRPr/>
          </a:p>
        </p:txBody>
      </p:sp>
      <p:sp>
        <p:nvSpPr>
          <p:cNvPr id="484" name="Google Shape;484;p4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</p:txBody>
      </p:sp>
      <p:sp>
        <p:nvSpPr>
          <p:cNvPr id="485" name="Google Shape;485;p44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486" name="Google Shape;486;p44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492" name="Google Shape;492;p45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45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Forward-chaining </a:t>
            </a:r>
            <a:r>
              <a:rPr lang="en-US" u="sng"/>
              <a:t>Production Systems</a:t>
            </a:r>
            <a:endParaRPr/>
          </a:p>
        </p:txBody>
      </p:sp>
      <p:sp>
        <p:nvSpPr>
          <p:cNvPr id="494" name="Google Shape;494;p45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Prolog &amp; other programming languages: rely on backward-chaining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	(I.e., given a query, find substitutions that satisfy it)</a:t>
            </a:r>
            <a:endParaRPr/>
          </a:p>
          <a:p>
            <a:pPr indent="-1428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Forward-chaining systems: infer everything that can be inferred from KB each time new sentence is TELL’ed</a:t>
            </a:r>
            <a:endParaRPr/>
          </a:p>
          <a:p>
            <a:pPr indent="-1428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Appropriate for agent design: as new </a:t>
            </a:r>
            <a:r>
              <a:rPr lang="en-US" sz="1800"/>
              <a:t>percepts</a:t>
            </a:r>
            <a:r>
              <a:rPr lang="en-US" sz="1800"/>
              <a:t> come in, forward-chaining returns best action</a:t>
            </a:r>
            <a:endParaRPr/>
          </a:p>
          <a:p>
            <a:pPr indent="-1428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1428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501" name="Google Shape;501;p46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46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 (Production System)</a:t>
            </a:r>
            <a:endParaRPr/>
          </a:p>
        </p:txBody>
      </p:sp>
      <p:sp>
        <p:nvSpPr>
          <p:cNvPr id="503" name="Google Shape;503;p46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One possible approach: use a theorem prover, using resolution to forward-chain over KB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More restricted systems can be more efficient.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Typical components: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- KB called “</a:t>
            </a:r>
            <a:r>
              <a:rPr lang="en-US">
                <a:solidFill>
                  <a:srgbClr val="0066FF"/>
                </a:solidFill>
              </a:rPr>
              <a:t>working memory</a:t>
            </a:r>
            <a:r>
              <a:rPr lang="en-US"/>
              <a:t>” (positive literals, no variables)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- </a:t>
            </a:r>
            <a:r>
              <a:rPr lang="en-US">
                <a:solidFill>
                  <a:srgbClr val="0066FF"/>
                </a:solidFill>
              </a:rPr>
              <a:t>rule memory</a:t>
            </a:r>
            <a:r>
              <a:rPr lang="en-US"/>
              <a:t> (set of inference rules in form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	</a:t>
            </a:r>
            <a:r>
              <a:rPr lang="en-US">
                <a:solidFill>
                  <a:schemeClr val="hlink"/>
                </a:solidFill>
              </a:rPr>
              <a:t>p1 ∧ p2 ∧ … ⇒ act1 ∧ act2 ∧ …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- at each cycle: find rules whose premises satisfied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		by working memory (</a:t>
            </a:r>
            <a:r>
              <a:rPr lang="en-US">
                <a:solidFill>
                  <a:srgbClr val="0066FF"/>
                </a:solidFill>
              </a:rPr>
              <a:t>match phase</a:t>
            </a:r>
            <a:r>
              <a:rPr lang="en-US"/>
              <a:t>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- decide which should be executed (</a:t>
            </a:r>
            <a:r>
              <a:rPr lang="en-US">
                <a:solidFill>
                  <a:srgbClr val="0066FF"/>
                </a:solidFill>
              </a:rPr>
              <a:t>conflict resolution phase</a:t>
            </a:r>
            <a:r>
              <a:rPr lang="en-US"/>
              <a:t>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- execute actions of chosen rule (</a:t>
            </a:r>
            <a:r>
              <a:rPr lang="en-US">
                <a:solidFill>
                  <a:srgbClr val="0066FF"/>
                </a:solidFill>
              </a:rPr>
              <a:t>act phase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7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509" name="Google Shape;509;p47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0" name="Google Shape;510;p47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phase</a:t>
            </a:r>
            <a:endParaRPr/>
          </a:p>
        </p:txBody>
      </p:sp>
      <p:sp>
        <p:nvSpPr>
          <p:cNvPr id="511" name="Google Shape;511;p47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Unification can do it, but inefficient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Rete algorithm (used in OPS-5 system): example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rule memory: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</a:t>
            </a:r>
            <a:r>
              <a:rPr lang="en-US">
                <a:solidFill>
                  <a:schemeClr val="hlink"/>
                </a:solidFill>
              </a:rPr>
              <a:t>A(x) ∧ B(x) ∧ C(y) ⇒ add D(x)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>
                <a:solidFill>
                  <a:schemeClr val="hlink"/>
                </a:solidFill>
              </a:rPr>
              <a:t>	A(x) ∧ B(y) ∧ D(x) ⇒ add E(x)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>
                <a:solidFill>
                  <a:schemeClr val="hlink"/>
                </a:solidFill>
              </a:rPr>
              <a:t>	A(x) ∧ B(x) ∧ E(x) ⇒ delete A(x)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working memory: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</a:t>
            </a:r>
            <a:r>
              <a:rPr lang="en-US">
                <a:solidFill>
                  <a:schemeClr val="hlink"/>
                </a:solidFill>
              </a:rPr>
              <a:t>{A(1), A(2), B(2), B(3), B(4), C(5)}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>
              <a:solidFill>
                <a:schemeClr val="hlink"/>
              </a:solidFill>
            </a:endParaRPr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Build Rete network from rule memory, then pass working memory through it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517" name="Google Shape;517;p48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8" name="Google Shape;518;p48"/>
          <p:cNvCxnSpPr/>
          <p:nvPr/>
        </p:nvCxnSpPr>
        <p:spPr>
          <a:xfrm>
            <a:off x="4572000" y="2457450"/>
            <a:ext cx="1028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48"/>
          <p:cNvSpPr/>
          <p:nvPr/>
        </p:nvSpPr>
        <p:spPr>
          <a:xfrm>
            <a:off x="4743450" y="2343150"/>
            <a:ext cx="628650" cy="342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48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Rete network</a:t>
            </a:r>
            <a:endParaRPr/>
          </a:p>
        </p:txBody>
      </p:sp>
      <p:sp>
        <p:nvSpPr>
          <p:cNvPr id="521" name="Google Shape;521;p48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	         D		 A=D	         add E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 A         B	         A=B		 C	         add D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			 E        A=E.       delete A</a:t>
            </a:r>
            <a:endParaRPr/>
          </a:p>
        </p:txBody>
      </p:sp>
      <p:sp>
        <p:nvSpPr>
          <p:cNvPr id="522" name="Google Shape;522;p48"/>
          <p:cNvSpPr/>
          <p:nvPr/>
        </p:nvSpPr>
        <p:spPr>
          <a:xfrm>
            <a:off x="1428750" y="1714500"/>
            <a:ext cx="400050" cy="4572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48"/>
          <p:cNvSpPr/>
          <p:nvPr/>
        </p:nvSpPr>
        <p:spPr>
          <a:xfrm>
            <a:off x="2057400" y="1714500"/>
            <a:ext cx="400050" cy="4572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48"/>
          <p:cNvSpPr/>
          <p:nvPr/>
        </p:nvSpPr>
        <p:spPr>
          <a:xfrm>
            <a:off x="2800350" y="1200150"/>
            <a:ext cx="400050" cy="4572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48"/>
          <p:cNvSpPr/>
          <p:nvPr/>
        </p:nvSpPr>
        <p:spPr>
          <a:xfrm>
            <a:off x="4171950" y="1714500"/>
            <a:ext cx="400050" cy="4572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6" name="Google Shape;526;p48"/>
          <p:cNvSpPr/>
          <p:nvPr/>
        </p:nvSpPr>
        <p:spPr>
          <a:xfrm>
            <a:off x="4171950" y="2228850"/>
            <a:ext cx="400050" cy="4572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48"/>
          <p:cNvSpPr/>
          <p:nvPr/>
        </p:nvSpPr>
        <p:spPr>
          <a:xfrm>
            <a:off x="2800350" y="1771650"/>
            <a:ext cx="628650" cy="34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Google Shape;528;p48"/>
          <p:cNvSpPr/>
          <p:nvPr/>
        </p:nvSpPr>
        <p:spPr>
          <a:xfrm>
            <a:off x="4171950" y="1200150"/>
            <a:ext cx="628650" cy="34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48"/>
          <p:cNvSpPr/>
          <p:nvPr/>
        </p:nvSpPr>
        <p:spPr>
          <a:xfrm>
            <a:off x="5600700" y="1200150"/>
            <a:ext cx="628650" cy="34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0" name="Google Shape;530;p48"/>
          <p:cNvSpPr/>
          <p:nvPr/>
        </p:nvSpPr>
        <p:spPr>
          <a:xfrm>
            <a:off x="5600700" y="1771650"/>
            <a:ext cx="628650" cy="34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1" name="Google Shape;531;p48"/>
          <p:cNvSpPr/>
          <p:nvPr/>
        </p:nvSpPr>
        <p:spPr>
          <a:xfrm>
            <a:off x="5600700" y="2286000"/>
            <a:ext cx="857250" cy="34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32" name="Google Shape;532;p48"/>
          <p:cNvCxnSpPr/>
          <p:nvPr/>
        </p:nvCxnSpPr>
        <p:spPr>
          <a:xfrm>
            <a:off x="1828800" y="1943100"/>
            <a:ext cx="228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48"/>
          <p:cNvCxnSpPr/>
          <p:nvPr/>
        </p:nvCxnSpPr>
        <p:spPr>
          <a:xfrm>
            <a:off x="2457450" y="1943100"/>
            <a:ext cx="342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48"/>
          <p:cNvCxnSpPr/>
          <p:nvPr/>
        </p:nvCxnSpPr>
        <p:spPr>
          <a:xfrm flipH="1" rot="10800000">
            <a:off x="2457450" y="1543050"/>
            <a:ext cx="342900" cy="4000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48"/>
          <p:cNvCxnSpPr/>
          <p:nvPr/>
        </p:nvCxnSpPr>
        <p:spPr>
          <a:xfrm>
            <a:off x="3200400" y="1428750"/>
            <a:ext cx="9715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48"/>
          <p:cNvCxnSpPr/>
          <p:nvPr/>
        </p:nvCxnSpPr>
        <p:spPr>
          <a:xfrm>
            <a:off x="3429000" y="1943100"/>
            <a:ext cx="742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48"/>
          <p:cNvCxnSpPr/>
          <p:nvPr/>
        </p:nvCxnSpPr>
        <p:spPr>
          <a:xfrm>
            <a:off x="3429000" y="1943100"/>
            <a:ext cx="742950" cy="5143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48"/>
          <p:cNvCxnSpPr/>
          <p:nvPr/>
        </p:nvCxnSpPr>
        <p:spPr>
          <a:xfrm>
            <a:off x="4800600" y="1371600"/>
            <a:ext cx="800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48"/>
          <p:cNvCxnSpPr/>
          <p:nvPr/>
        </p:nvCxnSpPr>
        <p:spPr>
          <a:xfrm>
            <a:off x="4572000" y="1943100"/>
            <a:ext cx="1028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48"/>
          <p:cNvSpPr txBox="1"/>
          <p:nvPr/>
        </p:nvSpPr>
        <p:spPr>
          <a:xfrm>
            <a:off x="1310879" y="2171701"/>
            <a:ext cx="56778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A(1),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A(2)</a:t>
            </a:r>
            <a:endParaRPr/>
          </a:p>
        </p:txBody>
      </p:sp>
      <p:sp>
        <p:nvSpPr>
          <p:cNvPr id="541" name="Google Shape;541;p48"/>
          <p:cNvSpPr txBox="1"/>
          <p:nvPr/>
        </p:nvSpPr>
        <p:spPr>
          <a:xfrm>
            <a:off x="1997869" y="2171700"/>
            <a:ext cx="566181" cy="71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B(2),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B(3),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B(4)</a:t>
            </a:r>
            <a:endParaRPr/>
          </a:p>
        </p:txBody>
      </p:sp>
      <p:sp>
        <p:nvSpPr>
          <p:cNvPr id="542" name="Google Shape;542;p48"/>
          <p:cNvSpPr txBox="1"/>
          <p:nvPr/>
        </p:nvSpPr>
        <p:spPr>
          <a:xfrm>
            <a:off x="2971800" y="2171701"/>
            <a:ext cx="5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A(2),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B(2)</a:t>
            </a:r>
            <a:endParaRPr/>
          </a:p>
        </p:txBody>
      </p:sp>
      <p:sp>
        <p:nvSpPr>
          <p:cNvPr id="543" name="Google Shape;543;p48"/>
          <p:cNvSpPr txBox="1"/>
          <p:nvPr/>
        </p:nvSpPr>
        <p:spPr>
          <a:xfrm>
            <a:off x="4506516" y="1943100"/>
            <a:ext cx="514885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C(5)</a:t>
            </a:r>
            <a:endParaRPr/>
          </a:p>
        </p:txBody>
      </p:sp>
      <p:sp>
        <p:nvSpPr>
          <p:cNvPr id="544" name="Google Shape;544;p48"/>
          <p:cNvSpPr txBox="1"/>
          <p:nvPr/>
        </p:nvSpPr>
        <p:spPr>
          <a:xfrm>
            <a:off x="6229350" y="1943100"/>
            <a:ext cx="52770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D(2)</a:t>
            </a:r>
            <a:endParaRPr/>
          </a:p>
        </p:txBody>
      </p:sp>
      <p:sp>
        <p:nvSpPr>
          <p:cNvPr id="545" name="Google Shape;545;p48"/>
          <p:cNvSpPr/>
          <p:nvPr/>
        </p:nvSpPr>
        <p:spPr>
          <a:xfrm>
            <a:off x="1304925" y="2986043"/>
            <a:ext cx="6134100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Circular nodes: fetches to WM; rectangular nodes: unifications</a:t>
            </a:r>
            <a:endParaRPr/>
          </a:p>
          <a:p>
            <a:pPr indent="-257175" lvl="0" marL="257175" marR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lang="en-US" sz="135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A(x) ∧ B(x) ∧ C(y) ⇒ add D(x)</a:t>
            </a:r>
            <a:endParaRPr/>
          </a:p>
          <a:p>
            <a:pPr indent="-257175" lvl="0" marL="257175" marR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	A(x) ∧ B(y) ∧ D(x) ⇒ add E(x)</a:t>
            </a:r>
            <a:endParaRPr/>
          </a:p>
          <a:p>
            <a:pPr indent="-257175" lvl="0" marL="257175" marR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	A(x) ∧ B(x) ∧ E(x) ⇒ delete A(x)</a:t>
            </a:r>
            <a:endParaRPr/>
          </a:p>
          <a:p>
            <a:pPr indent="-257175" lvl="0" marL="257175" marR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57175" lvl="0" marL="257175" marR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{A(1), A(2), B(2), B(3), B(4), C(5)}</a:t>
            </a:r>
            <a:endParaRPr sz="135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551" name="Google Shape;551;p49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p49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Rete match</a:t>
            </a:r>
            <a:endParaRPr/>
          </a:p>
        </p:txBody>
      </p:sp>
      <p:sp>
        <p:nvSpPr>
          <p:cNvPr id="553" name="Google Shape;553;p49"/>
          <p:cNvSpPr txBox="1"/>
          <p:nvPr/>
        </p:nvSpPr>
        <p:spPr>
          <a:xfrm>
            <a:off x="1143000" y="2588419"/>
            <a:ext cx="99796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A(1), A(2)</a:t>
            </a:r>
            <a:endParaRPr/>
          </a:p>
        </p:txBody>
      </p:sp>
      <p:sp>
        <p:nvSpPr>
          <p:cNvPr id="554" name="Google Shape;554;p49"/>
          <p:cNvSpPr txBox="1"/>
          <p:nvPr/>
        </p:nvSpPr>
        <p:spPr>
          <a:xfrm>
            <a:off x="2171700" y="2588419"/>
            <a:ext cx="1338828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B(2),B(3),B(4)</a:t>
            </a:r>
            <a:endParaRPr/>
          </a:p>
        </p:txBody>
      </p:sp>
      <p:sp>
        <p:nvSpPr>
          <p:cNvPr id="555" name="Google Shape;555;p49"/>
          <p:cNvSpPr txBox="1"/>
          <p:nvPr/>
        </p:nvSpPr>
        <p:spPr>
          <a:xfrm>
            <a:off x="3657600" y="2645569"/>
            <a:ext cx="548548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B(2)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x/2</a:t>
            </a:r>
            <a:endParaRPr/>
          </a:p>
        </p:txBody>
      </p:sp>
      <p:sp>
        <p:nvSpPr>
          <p:cNvPr id="556" name="Google Shape;556;p49"/>
          <p:cNvSpPr txBox="1"/>
          <p:nvPr/>
        </p:nvSpPr>
        <p:spPr>
          <a:xfrm>
            <a:off x="4079976" y="90487"/>
            <a:ext cx="2911374" cy="784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∧ 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∧ 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⇒ add 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∧ 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∧ 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⇒ add 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∧ 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∧ 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⇒ delete 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557" name="Google Shape;557;p49"/>
          <p:cNvSpPr txBox="1"/>
          <p:nvPr/>
        </p:nvSpPr>
        <p:spPr>
          <a:xfrm>
            <a:off x="5200651" y="2531269"/>
            <a:ext cx="53732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C(5)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y/5</a:t>
            </a:r>
            <a:endParaRPr/>
          </a:p>
        </p:txBody>
      </p:sp>
      <p:grpSp>
        <p:nvGrpSpPr>
          <p:cNvPr id="558" name="Google Shape;558;p49"/>
          <p:cNvGrpSpPr/>
          <p:nvPr/>
        </p:nvGrpSpPr>
        <p:grpSpPr>
          <a:xfrm>
            <a:off x="457200" y="1234678"/>
            <a:ext cx="7200900" cy="3008710"/>
            <a:chOff x="-576" y="1680"/>
            <a:chExt cx="6048" cy="2527"/>
          </a:xfrm>
        </p:grpSpPr>
        <p:sp>
          <p:nvSpPr>
            <p:cNvPr id="559" name="Google Shape;559;p49"/>
            <p:cNvSpPr/>
            <p:nvPr/>
          </p:nvSpPr>
          <p:spPr>
            <a:xfrm>
              <a:off x="288" y="2448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/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2736" y="3408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3216" y="2448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/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1248" y="2448"/>
              <a:ext cx="336" cy="33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/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2160" y="2448"/>
              <a:ext cx="384" cy="33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A=B</a:t>
              </a: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4464" y="1680"/>
              <a:ext cx="960" cy="33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 E</a:t>
              </a: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3216" y="1680"/>
              <a:ext cx="384" cy="33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A=D</a:t>
              </a: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4464" y="2448"/>
              <a:ext cx="960" cy="33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 D</a:t>
              </a:r>
              <a:endParaRPr/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4512" y="3408"/>
              <a:ext cx="960" cy="33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Delete A</a:t>
              </a:r>
              <a:endParaRPr/>
            </a:p>
          </p:txBody>
        </p:sp>
        <p:cxnSp>
          <p:nvCxnSpPr>
            <p:cNvPr id="569" name="Google Shape;569;p49"/>
            <p:cNvCxnSpPr>
              <a:stCxn id="559" idx="6"/>
              <a:endCxn id="563" idx="2"/>
            </p:cNvCxnSpPr>
            <p:nvPr/>
          </p:nvCxnSpPr>
          <p:spPr>
            <a:xfrm>
              <a:off x="624" y="2616"/>
              <a:ext cx="6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570" name="Google Shape;570;p49"/>
            <p:cNvCxnSpPr>
              <a:stCxn id="563" idx="6"/>
              <a:endCxn id="564" idx="1"/>
            </p:cNvCxnSpPr>
            <p:nvPr/>
          </p:nvCxnSpPr>
          <p:spPr>
            <a:xfrm>
              <a:off x="1584" y="2616"/>
              <a:ext cx="6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571" name="Google Shape;571;p49"/>
            <p:cNvCxnSpPr>
              <a:stCxn id="564" idx="3"/>
              <a:endCxn id="561" idx="2"/>
            </p:cNvCxnSpPr>
            <p:nvPr/>
          </p:nvCxnSpPr>
          <p:spPr>
            <a:xfrm>
              <a:off x="2544" y="2616"/>
              <a:ext cx="6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572" name="Google Shape;572;p49"/>
            <p:cNvCxnSpPr>
              <a:stCxn id="561" idx="6"/>
              <a:endCxn id="567" idx="1"/>
            </p:cNvCxnSpPr>
            <p:nvPr/>
          </p:nvCxnSpPr>
          <p:spPr>
            <a:xfrm>
              <a:off x="3552" y="2616"/>
              <a:ext cx="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573" name="Google Shape;573;p49"/>
            <p:cNvCxnSpPr>
              <a:stCxn id="563" idx="7"/>
              <a:endCxn id="562" idx="3"/>
            </p:cNvCxnSpPr>
            <p:nvPr/>
          </p:nvCxnSpPr>
          <p:spPr>
            <a:xfrm flipH="1" rot="10800000">
              <a:off x="1535" y="1897"/>
              <a:ext cx="600" cy="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574" name="Google Shape;574;p49"/>
            <p:cNvCxnSpPr>
              <a:stCxn id="564" idx="3"/>
              <a:endCxn id="560" idx="1"/>
            </p:cNvCxnSpPr>
            <p:nvPr/>
          </p:nvCxnSpPr>
          <p:spPr>
            <a:xfrm>
              <a:off x="2544" y="2616"/>
              <a:ext cx="300" cy="9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575" name="Google Shape;575;p49"/>
            <p:cNvCxnSpPr>
              <a:stCxn id="562" idx="6"/>
              <a:endCxn id="566" idx="1"/>
            </p:cNvCxnSpPr>
            <p:nvPr/>
          </p:nvCxnSpPr>
          <p:spPr>
            <a:xfrm>
              <a:off x="2448" y="1848"/>
              <a:ext cx="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576" name="Google Shape;576;p49"/>
            <p:cNvCxnSpPr>
              <a:stCxn id="566" idx="3"/>
              <a:endCxn id="565" idx="1"/>
            </p:cNvCxnSpPr>
            <p:nvPr/>
          </p:nvCxnSpPr>
          <p:spPr>
            <a:xfrm>
              <a:off x="3600" y="1848"/>
              <a:ext cx="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577" name="Google Shape;577;p49"/>
            <p:cNvCxnSpPr>
              <a:stCxn id="560" idx="6"/>
              <a:endCxn id="578" idx="1"/>
            </p:cNvCxnSpPr>
            <p:nvPr/>
          </p:nvCxnSpPr>
          <p:spPr>
            <a:xfrm>
              <a:off x="3072" y="3576"/>
              <a:ext cx="3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sp>
          <p:nvSpPr>
            <p:cNvPr id="579" name="Google Shape;579;p49"/>
            <p:cNvSpPr txBox="1"/>
            <p:nvPr/>
          </p:nvSpPr>
          <p:spPr>
            <a:xfrm>
              <a:off x="-576" y="3936"/>
              <a:ext cx="2618" cy="2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r>
                <a:rPr i="1"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</a:t>
              </a:r>
              <a:r>
                <a:rPr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(1),</a:t>
              </a:r>
              <a:r>
                <a:rPr i="1"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i="1" lang="en-US" sz="1500" strike="sng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-US" sz="1500" strike="sng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(2)</a:t>
              </a:r>
              <a:r>
                <a:rPr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i="1"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(2),</a:t>
              </a:r>
              <a:r>
                <a:rPr i="1"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B</a:t>
              </a:r>
              <a:r>
                <a:rPr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(3),</a:t>
              </a:r>
              <a:r>
                <a:rPr i="1"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B</a:t>
              </a:r>
              <a:r>
                <a:rPr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(4), </a:t>
              </a:r>
              <a:r>
                <a:rPr i="1"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(5), </a:t>
              </a:r>
              <a:endParaRPr/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3504" y="3408"/>
              <a:ext cx="384" cy="33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A=E</a:t>
              </a:r>
              <a:endParaRPr/>
            </a:p>
          </p:txBody>
        </p:sp>
        <p:cxnSp>
          <p:nvCxnSpPr>
            <p:cNvPr id="580" name="Google Shape;580;p49"/>
            <p:cNvCxnSpPr>
              <a:stCxn id="578" idx="3"/>
              <a:endCxn id="568" idx="1"/>
            </p:cNvCxnSpPr>
            <p:nvPr/>
          </p:nvCxnSpPr>
          <p:spPr>
            <a:xfrm>
              <a:off x="3888" y="3576"/>
              <a:ext cx="6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triangle"/>
            </a:ln>
          </p:spPr>
        </p:cxnSp>
      </p:grpSp>
      <p:sp>
        <p:nvSpPr>
          <p:cNvPr id="581" name="Google Shape;581;p49"/>
          <p:cNvSpPr txBox="1"/>
          <p:nvPr/>
        </p:nvSpPr>
        <p:spPr>
          <a:xfrm>
            <a:off x="3352800" y="3930253"/>
            <a:ext cx="56938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D(2),</a:t>
            </a:r>
            <a:endParaRPr/>
          </a:p>
        </p:txBody>
      </p:sp>
      <p:sp>
        <p:nvSpPr>
          <p:cNvPr id="582" name="Google Shape;582;p49"/>
          <p:cNvSpPr txBox="1"/>
          <p:nvPr/>
        </p:nvSpPr>
        <p:spPr>
          <a:xfrm>
            <a:off x="3867150" y="3913585"/>
            <a:ext cx="66717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E(2) }</a:t>
            </a:r>
            <a:endParaRPr/>
          </a:p>
        </p:txBody>
      </p:sp>
      <p:sp>
        <p:nvSpPr>
          <p:cNvPr id="583" name="Google Shape;583;p49"/>
          <p:cNvSpPr txBox="1"/>
          <p:nvPr/>
        </p:nvSpPr>
        <p:spPr>
          <a:xfrm>
            <a:off x="7074694" y="2484835"/>
            <a:ext cx="548548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D(2</a:t>
            </a:r>
            <a:r>
              <a:rPr lang="en-US" sz="15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4" name="Google Shape;584;p49"/>
          <p:cNvCxnSpPr/>
          <p:nvPr/>
        </p:nvCxnSpPr>
        <p:spPr>
          <a:xfrm rot="10800000">
            <a:off x="3857550" y="1216744"/>
            <a:ext cx="3743400" cy="1114500"/>
          </a:xfrm>
          <a:prstGeom prst="bentConnector4">
            <a:avLst>
              <a:gd fmla="val -4579" name="adj1"/>
              <a:gd fmla="val 115376" name="adj2"/>
            </a:avLst>
          </a:prstGeom>
          <a:noFill/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triangle"/>
          </a:ln>
        </p:spPr>
      </p:cxnSp>
      <p:sp>
        <p:nvSpPr>
          <p:cNvPr id="585" name="Google Shape;585;p49"/>
          <p:cNvSpPr txBox="1"/>
          <p:nvPr/>
        </p:nvSpPr>
        <p:spPr>
          <a:xfrm>
            <a:off x="3817144" y="1570435"/>
            <a:ext cx="548548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D(2</a:t>
            </a:r>
            <a:r>
              <a:rPr lang="en-US" sz="1500">
                <a:solidFill>
                  <a:srgbClr val="00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586" name="Google Shape;586;p49"/>
          <p:cNvSpPr txBox="1"/>
          <p:nvPr/>
        </p:nvSpPr>
        <p:spPr>
          <a:xfrm>
            <a:off x="5486400" y="1502569"/>
            <a:ext cx="548548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D(2)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x/2</a:t>
            </a:r>
            <a:endParaRPr/>
          </a:p>
        </p:txBody>
      </p:sp>
      <p:sp>
        <p:nvSpPr>
          <p:cNvPr id="587" name="Google Shape;587;p49"/>
          <p:cNvSpPr txBox="1"/>
          <p:nvPr/>
        </p:nvSpPr>
        <p:spPr>
          <a:xfrm>
            <a:off x="7074694" y="1627585"/>
            <a:ext cx="52610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E(2)</a:t>
            </a:r>
            <a:endParaRPr/>
          </a:p>
        </p:txBody>
      </p:sp>
      <p:cxnSp>
        <p:nvCxnSpPr>
          <p:cNvPr id="588" name="Google Shape;588;p49"/>
          <p:cNvCxnSpPr/>
          <p:nvPr/>
        </p:nvCxnSpPr>
        <p:spPr>
          <a:xfrm flipH="1">
            <a:off x="4600650" y="1416844"/>
            <a:ext cx="3000300" cy="2257500"/>
          </a:xfrm>
          <a:prstGeom prst="bentConnector4">
            <a:avLst>
              <a:gd fmla="val -12222" name="adj1"/>
              <a:gd fmla="val 107593" name="adj2"/>
            </a:avLst>
          </a:prstGeom>
          <a:noFill/>
          <a:ln cap="flat" cmpd="sng" w="12700">
            <a:solidFill>
              <a:srgbClr val="0066FF"/>
            </a:solidFill>
            <a:prstDash val="solid"/>
            <a:miter lim="800000"/>
            <a:headEnd len="sm" w="sm" type="none"/>
            <a:tailEnd len="sm" w="sm" type="triangle"/>
          </a:ln>
        </p:spPr>
      </p:cxnSp>
      <p:sp>
        <p:nvSpPr>
          <p:cNvPr id="589" name="Google Shape;589;p49"/>
          <p:cNvSpPr txBox="1"/>
          <p:nvPr/>
        </p:nvSpPr>
        <p:spPr>
          <a:xfrm>
            <a:off x="4057650" y="3559969"/>
            <a:ext cx="52610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E(2)</a:t>
            </a:r>
            <a:endParaRPr/>
          </a:p>
        </p:txBody>
      </p:sp>
      <p:sp>
        <p:nvSpPr>
          <p:cNvPr id="590" name="Google Shape;590;p49"/>
          <p:cNvSpPr txBox="1"/>
          <p:nvPr/>
        </p:nvSpPr>
        <p:spPr>
          <a:xfrm>
            <a:off x="5471252" y="3691920"/>
            <a:ext cx="548548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E(2)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x/2</a:t>
            </a:r>
            <a:endParaRPr/>
          </a:p>
        </p:txBody>
      </p:sp>
      <p:sp>
        <p:nvSpPr>
          <p:cNvPr id="591" name="Google Shape;591;p49"/>
          <p:cNvSpPr txBox="1"/>
          <p:nvPr/>
        </p:nvSpPr>
        <p:spPr>
          <a:xfrm>
            <a:off x="6674644" y="3799285"/>
            <a:ext cx="10861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A(2)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121" name="Google Shape;121;p5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5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Indexing, retrieval &amp; unification</a:t>
            </a:r>
            <a:endParaRPr/>
          </a:p>
        </p:txBody>
      </p:sp>
      <p:sp>
        <p:nvSpPr>
          <p:cNvPr id="123" name="Google Shape;123;p5"/>
          <p:cNvSpPr txBox="1"/>
          <p:nvPr>
            <p:ph idx="1" type="body"/>
          </p:nvPr>
        </p:nvSpPr>
        <p:spPr>
          <a:xfrm>
            <a:off x="457200" y="971550"/>
            <a:ext cx="8305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Implementing sentences &amp; terms:</a:t>
            </a:r>
            <a:r>
              <a:rPr lang="en-US"/>
              <a:t> define syntax and map sentences onto machine representation.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</a:t>
            </a:r>
            <a:r>
              <a:rPr lang="en-US">
                <a:solidFill>
                  <a:srgbClr val="0066FF"/>
                </a:solidFill>
              </a:rPr>
              <a:t>Compound:</a:t>
            </a:r>
            <a:r>
              <a:rPr lang="en-US"/>
              <a:t> has operator &amp; arguments.</a:t>
            </a:r>
            <a:endParaRPr/>
          </a:p>
          <a:p>
            <a:pPr indent="-257175" lvl="0" marL="257175" rtl="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r>
              <a:rPr lang="en-US" sz="1350"/>
              <a:t>		e.g., </a:t>
            </a:r>
            <a:r>
              <a:rPr lang="en-US" sz="1350">
                <a:solidFill>
                  <a:schemeClr val="hlink"/>
                </a:solidFill>
              </a:rPr>
              <a:t>c = P(x) ∧ Q(x)		Op[c] = ∧; Args[c] = [P(x), Q(x)]</a:t>
            </a:r>
            <a:endParaRPr sz="1350">
              <a:solidFill>
                <a:schemeClr val="hlink"/>
              </a:solidFill>
            </a:endParaRPr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FETCH:</a:t>
            </a:r>
            <a:r>
              <a:rPr lang="en-US"/>
              <a:t> find sentences in KB that have same structure as query.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ASK makes multiple calls to FETCH.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STORE:</a:t>
            </a:r>
            <a:r>
              <a:rPr lang="en-US"/>
              <a:t> add each conjunct of sentence to KB. Used by TELL.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</a:t>
            </a:r>
            <a:r>
              <a:rPr lang="en-US" sz="1350"/>
              <a:t>e.g., </a:t>
            </a:r>
            <a:r>
              <a:rPr lang="en-US" sz="1350">
                <a:solidFill>
                  <a:schemeClr val="hlink"/>
                </a:solidFill>
              </a:rPr>
              <a:t>implement KB as list of conjuncts</a:t>
            </a:r>
            <a:endParaRPr/>
          </a:p>
          <a:p>
            <a:pPr indent="-257175" lvl="0" marL="257175" rtl="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r>
              <a:rPr lang="en-US" sz="1350">
                <a:solidFill>
                  <a:schemeClr val="hlink"/>
                </a:solidFill>
              </a:rPr>
              <a:t>		TELL(KB, A ∧ ¬B)	TELL(KB, ¬C ∧ D)</a:t>
            </a:r>
            <a:endParaRPr/>
          </a:p>
          <a:p>
            <a:pPr indent="-257175" lvl="0" marL="257175" rtl="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r>
              <a:rPr lang="en-US" sz="1350">
                <a:solidFill>
                  <a:schemeClr val="hlink"/>
                </a:solidFill>
              </a:rPr>
              <a:t>		then KB contains: [A, ¬B, ¬C, D]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0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597" name="Google Shape;597;p50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" name="Google Shape;598;p50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 of Rete networks</a:t>
            </a:r>
            <a:endParaRPr/>
          </a:p>
        </p:txBody>
      </p:sp>
      <p:sp>
        <p:nvSpPr>
          <p:cNvPr id="599" name="Google Shape;599;p50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Share common parts of rules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Eliminate duplication over time (since for most production systems only a few rules change at each time step)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605" name="Google Shape;605;p51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6" name="Google Shape;606;p51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Conflict resolution phase</a:t>
            </a:r>
            <a:endParaRPr/>
          </a:p>
        </p:txBody>
      </p:sp>
      <p:sp>
        <p:nvSpPr>
          <p:cNvPr id="607" name="Google Shape;607;p51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one strategy: execute all actions for all satisfied rules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or, treat them as suggestions and use conflict resolution to pick one action.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Strategies: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- no duplication (do not execute twice same rule on same args)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- regency (prefer rules involving recently created WM elements)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- specificity (prefer more specific rules)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- operation priority (rank actions by priority and pick highest)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2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613" name="Google Shape;613;p52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52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Logical Reasoning Systems</a:t>
            </a:r>
            <a:endParaRPr/>
          </a:p>
        </p:txBody>
      </p:sp>
      <p:sp>
        <p:nvSpPr>
          <p:cNvPr id="615" name="Google Shape;615;p52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Theorem provers and logic programming languages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Production systems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u="sng"/>
              <a:t>Frame systems and semantic networks  🡸</a:t>
            </a:r>
            <a:endParaRPr u="sng"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 u="sng"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Description logic systems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3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 SYSTEMS AND</a:t>
            </a:r>
            <a:br>
              <a:rPr lang="en-US"/>
            </a:br>
            <a:r>
              <a:rPr lang="en-US"/>
              <a:t>SEMANTIC NETWORKS</a:t>
            </a:r>
            <a:endParaRPr/>
          </a:p>
        </p:txBody>
      </p:sp>
      <p:sp>
        <p:nvSpPr>
          <p:cNvPr id="621" name="Google Shape;621;p53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</p:txBody>
      </p:sp>
      <p:sp>
        <p:nvSpPr>
          <p:cNvPr id="622" name="Google Shape;622;p53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623" name="Google Shape;623;p53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4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629" name="Google Shape;629;p54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0" name="Google Shape;630;p54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 systems &amp; semantic networks</a:t>
            </a:r>
            <a:endParaRPr/>
          </a:p>
        </p:txBody>
      </p:sp>
      <p:sp>
        <p:nvSpPr>
          <p:cNvPr id="631" name="Google Shape;631;p54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Other notation for logic; equivalent to sentence notation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Focus on categories and relations between them (remember ontologies)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e.g., Cats      		Mammals</a:t>
            </a:r>
            <a:endParaRPr/>
          </a:p>
        </p:txBody>
      </p:sp>
      <p:cxnSp>
        <p:nvCxnSpPr>
          <p:cNvPr id="632" name="Google Shape;632;p54"/>
          <p:cNvCxnSpPr/>
          <p:nvPr/>
        </p:nvCxnSpPr>
        <p:spPr>
          <a:xfrm>
            <a:off x="1714500" y="2266950"/>
            <a:ext cx="1485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 txBox="1"/>
          <p:nvPr/>
        </p:nvSpPr>
        <p:spPr>
          <a:xfrm>
            <a:off x="1931194" y="1934766"/>
            <a:ext cx="68640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Subset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639" name="Google Shape;639;p55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0" name="Google Shape;640;p55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Syntax and Semantics </a:t>
            </a:r>
            <a:endParaRPr/>
          </a:p>
        </p:txBody>
      </p:sp>
      <p:sp>
        <p:nvSpPr>
          <p:cNvPr id="641" name="Google Shape;641;p55"/>
          <p:cNvSpPr/>
          <p:nvPr/>
        </p:nvSpPr>
        <p:spPr>
          <a:xfrm>
            <a:off x="1543050" y="1189434"/>
            <a:ext cx="6000750" cy="28575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2" name="Google Shape;642;p55"/>
          <p:cNvSpPr txBox="1"/>
          <p:nvPr/>
        </p:nvSpPr>
        <p:spPr>
          <a:xfrm>
            <a:off x="1714500" y="1123950"/>
            <a:ext cx="1132618" cy="2853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Type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 →   B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 →   B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 →   B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 →   B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 →   B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3" name="Google Shape;643;p55"/>
          <p:cNvSpPr txBox="1"/>
          <p:nvPr/>
        </p:nvSpPr>
        <p:spPr>
          <a:xfrm>
            <a:off x="1885951" y="1703785"/>
            <a:ext cx="5950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Subset</a:t>
            </a:r>
            <a:endParaRPr/>
          </a:p>
        </p:txBody>
      </p:sp>
      <p:sp>
        <p:nvSpPr>
          <p:cNvPr id="644" name="Google Shape;644;p55"/>
          <p:cNvSpPr txBox="1"/>
          <p:nvPr/>
        </p:nvSpPr>
        <p:spPr>
          <a:xfrm>
            <a:off x="1885950" y="2160985"/>
            <a:ext cx="7072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</a:t>
            </a:r>
            <a:endParaRPr/>
          </a:p>
        </p:txBody>
      </p:sp>
      <p:sp>
        <p:nvSpPr>
          <p:cNvPr id="645" name="Google Shape;645;p55"/>
          <p:cNvSpPr txBox="1"/>
          <p:nvPr/>
        </p:nvSpPr>
        <p:spPr>
          <a:xfrm>
            <a:off x="2057400" y="2561035"/>
            <a:ext cx="2872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sp>
        <p:nvSpPr>
          <p:cNvPr id="646" name="Google Shape;646;p55"/>
          <p:cNvSpPr txBox="1"/>
          <p:nvPr/>
        </p:nvSpPr>
        <p:spPr>
          <a:xfrm>
            <a:off x="2089547" y="3483769"/>
            <a:ext cx="2872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sp>
        <p:nvSpPr>
          <p:cNvPr id="647" name="Google Shape;647;p55"/>
          <p:cNvSpPr/>
          <p:nvPr/>
        </p:nvSpPr>
        <p:spPr>
          <a:xfrm>
            <a:off x="2114551" y="3532584"/>
            <a:ext cx="173831" cy="1714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8" name="Google Shape;648;p55"/>
          <p:cNvSpPr/>
          <p:nvPr/>
        </p:nvSpPr>
        <p:spPr>
          <a:xfrm>
            <a:off x="2057400" y="3475434"/>
            <a:ext cx="285750" cy="2857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p55"/>
          <p:cNvSpPr txBox="1"/>
          <p:nvPr/>
        </p:nvSpPr>
        <p:spPr>
          <a:xfrm>
            <a:off x="2057400" y="3092053"/>
            <a:ext cx="2872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sp>
        <p:nvSpPr>
          <p:cNvPr id="650" name="Google Shape;650;p55"/>
          <p:cNvSpPr/>
          <p:nvPr/>
        </p:nvSpPr>
        <p:spPr>
          <a:xfrm>
            <a:off x="2057400" y="3133725"/>
            <a:ext cx="228600" cy="1714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p55"/>
          <p:cNvSpPr txBox="1"/>
          <p:nvPr/>
        </p:nvSpPr>
        <p:spPr>
          <a:xfrm>
            <a:off x="4229101" y="1132284"/>
            <a:ext cx="3200043" cy="2853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Semantics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⊂ B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∈ B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R(A,B)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∀x [ x∈A ⇒ R(x,y) ]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∀x ∃y [ x∈A ⇒ y∈B ∧ R(x,y) ]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52" name="Google Shape;652;p55"/>
          <p:cNvCxnSpPr/>
          <p:nvPr/>
        </p:nvCxnSpPr>
        <p:spPr>
          <a:xfrm>
            <a:off x="1543050" y="1646634"/>
            <a:ext cx="600075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55"/>
          <p:cNvCxnSpPr/>
          <p:nvPr/>
        </p:nvCxnSpPr>
        <p:spPr>
          <a:xfrm>
            <a:off x="3600450" y="1189434"/>
            <a:ext cx="0" cy="2857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659" name="Google Shape;659;p56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0" name="Google Shape;660;p56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 Network Representation</a:t>
            </a:r>
            <a:endParaRPr/>
          </a:p>
        </p:txBody>
      </p:sp>
      <p:sp>
        <p:nvSpPr>
          <p:cNvPr id="661" name="Google Shape;661;p56"/>
          <p:cNvSpPr txBox="1"/>
          <p:nvPr/>
        </p:nvSpPr>
        <p:spPr>
          <a:xfrm>
            <a:off x="4098013" y="1188244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Animal</a:t>
            </a:r>
            <a:endParaRPr/>
          </a:p>
        </p:txBody>
      </p:sp>
      <p:sp>
        <p:nvSpPr>
          <p:cNvPr id="662" name="Google Shape;662;p56"/>
          <p:cNvSpPr txBox="1"/>
          <p:nvPr/>
        </p:nvSpPr>
        <p:spPr>
          <a:xfrm>
            <a:off x="3869413" y="3302794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Ostrich</a:t>
            </a:r>
            <a:endParaRPr/>
          </a:p>
        </p:txBody>
      </p:sp>
      <p:sp>
        <p:nvSpPr>
          <p:cNvPr id="663" name="Google Shape;663;p56"/>
          <p:cNvSpPr txBox="1"/>
          <p:nvPr/>
        </p:nvSpPr>
        <p:spPr>
          <a:xfrm>
            <a:off x="2326363" y="3302794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Canary</a:t>
            </a:r>
            <a:endParaRPr/>
          </a:p>
        </p:txBody>
      </p:sp>
      <p:sp>
        <p:nvSpPr>
          <p:cNvPr id="664" name="Google Shape;664;p56"/>
          <p:cNvSpPr txBox="1"/>
          <p:nvPr/>
        </p:nvSpPr>
        <p:spPr>
          <a:xfrm>
            <a:off x="5069563" y="2159794"/>
            <a:ext cx="5822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Fish</a:t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3012163" y="2216944"/>
            <a:ext cx="5950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Bird</a:t>
            </a:r>
            <a:endParaRPr/>
          </a:p>
        </p:txBody>
      </p:sp>
      <p:cxnSp>
        <p:nvCxnSpPr>
          <p:cNvPr id="666" name="Google Shape;666;p56"/>
          <p:cNvCxnSpPr/>
          <p:nvPr/>
        </p:nvCxnSpPr>
        <p:spPr>
          <a:xfrm flipH="1" rot="10800000">
            <a:off x="3355062" y="1588294"/>
            <a:ext cx="914400" cy="6286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67" name="Google Shape;667;p56"/>
          <p:cNvCxnSpPr/>
          <p:nvPr/>
        </p:nvCxnSpPr>
        <p:spPr>
          <a:xfrm rot="10800000">
            <a:off x="4612362" y="1588294"/>
            <a:ext cx="628650" cy="571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68" name="Google Shape;668;p56"/>
          <p:cNvCxnSpPr/>
          <p:nvPr/>
        </p:nvCxnSpPr>
        <p:spPr>
          <a:xfrm flipH="1" rot="10800000">
            <a:off x="2783562" y="2559844"/>
            <a:ext cx="457200" cy="7429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69" name="Google Shape;669;p56"/>
          <p:cNvCxnSpPr/>
          <p:nvPr/>
        </p:nvCxnSpPr>
        <p:spPr>
          <a:xfrm rot="10800000">
            <a:off x="3412212" y="2559844"/>
            <a:ext cx="800100" cy="7429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70" name="Google Shape;670;p56"/>
          <p:cNvCxnSpPr/>
          <p:nvPr/>
        </p:nvCxnSpPr>
        <p:spPr>
          <a:xfrm flipH="1">
            <a:off x="2383512" y="3645694"/>
            <a:ext cx="285750" cy="342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71" name="Google Shape;671;p56"/>
          <p:cNvCxnSpPr/>
          <p:nvPr/>
        </p:nvCxnSpPr>
        <p:spPr>
          <a:xfrm>
            <a:off x="2726412" y="3645694"/>
            <a:ext cx="285750" cy="342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72" name="Google Shape;672;p56"/>
          <p:cNvCxnSpPr/>
          <p:nvPr/>
        </p:nvCxnSpPr>
        <p:spPr>
          <a:xfrm flipH="1">
            <a:off x="3983712" y="3645694"/>
            <a:ext cx="228600" cy="342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73" name="Google Shape;673;p56"/>
          <p:cNvCxnSpPr/>
          <p:nvPr/>
        </p:nvCxnSpPr>
        <p:spPr>
          <a:xfrm>
            <a:off x="4326612" y="3645694"/>
            <a:ext cx="342900" cy="2857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74" name="Google Shape;674;p56"/>
          <p:cNvCxnSpPr/>
          <p:nvPr/>
        </p:nvCxnSpPr>
        <p:spPr>
          <a:xfrm flipH="1" rot="10800000">
            <a:off x="3640812" y="2045494"/>
            <a:ext cx="457200" cy="2857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75" name="Google Shape;675;p56"/>
          <p:cNvCxnSpPr/>
          <p:nvPr/>
        </p:nvCxnSpPr>
        <p:spPr>
          <a:xfrm>
            <a:off x="3640812" y="2388394"/>
            <a:ext cx="51435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76" name="Google Shape;676;p56"/>
          <p:cNvCxnSpPr/>
          <p:nvPr/>
        </p:nvCxnSpPr>
        <p:spPr>
          <a:xfrm>
            <a:off x="3640812" y="2445544"/>
            <a:ext cx="457200" cy="2857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77" name="Google Shape;677;p56"/>
          <p:cNvCxnSpPr/>
          <p:nvPr/>
        </p:nvCxnSpPr>
        <p:spPr>
          <a:xfrm flipH="1" rot="10800000">
            <a:off x="5012412" y="1016794"/>
            <a:ext cx="588169" cy="2857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78" name="Google Shape;678;p56"/>
          <p:cNvCxnSpPr/>
          <p:nvPr/>
        </p:nvCxnSpPr>
        <p:spPr>
          <a:xfrm flipH="1" rot="10800000">
            <a:off x="5012412" y="1302544"/>
            <a:ext cx="588169" cy="57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679" name="Google Shape;679;p56"/>
          <p:cNvCxnSpPr/>
          <p:nvPr/>
        </p:nvCxnSpPr>
        <p:spPr>
          <a:xfrm>
            <a:off x="5012412" y="1416844"/>
            <a:ext cx="588169" cy="228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680" name="Google Shape;680;p56"/>
          <p:cNvSpPr txBox="1"/>
          <p:nvPr/>
        </p:nvSpPr>
        <p:spPr>
          <a:xfrm>
            <a:off x="5676781" y="819150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Breath</a:t>
            </a:r>
            <a:endParaRPr/>
          </a:p>
        </p:txBody>
      </p:sp>
      <p:sp>
        <p:nvSpPr>
          <p:cNvPr id="681" name="Google Shape;681;p56"/>
          <p:cNvSpPr txBox="1"/>
          <p:nvPr/>
        </p:nvSpPr>
        <p:spPr>
          <a:xfrm>
            <a:off x="5688688" y="1151335"/>
            <a:ext cx="607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Skin</a:t>
            </a:r>
            <a:endParaRPr/>
          </a:p>
        </p:txBody>
      </p:sp>
      <p:sp>
        <p:nvSpPr>
          <p:cNvPr id="682" name="Google Shape;682;p56"/>
          <p:cNvSpPr txBox="1"/>
          <p:nvPr/>
        </p:nvSpPr>
        <p:spPr>
          <a:xfrm>
            <a:off x="5688688" y="1437085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</a:t>
            </a:r>
            <a:endParaRPr/>
          </a:p>
        </p:txBody>
      </p:sp>
      <p:sp>
        <p:nvSpPr>
          <p:cNvPr id="683" name="Google Shape;683;p56"/>
          <p:cNvSpPr txBox="1"/>
          <p:nvPr/>
        </p:nvSpPr>
        <p:spPr>
          <a:xfrm>
            <a:off x="4155163" y="2522935"/>
            <a:ext cx="9669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Feathers</a:t>
            </a:r>
            <a:endParaRPr/>
          </a:p>
        </p:txBody>
      </p:sp>
      <p:sp>
        <p:nvSpPr>
          <p:cNvPr id="684" name="Google Shape;684;p56"/>
          <p:cNvSpPr txBox="1"/>
          <p:nvPr/>
        </p:nvSpPr>
        <p:spPr>
          <a:xfrm>
            <a:off x="4098012" y="2180035"/>
            <a:ext cx="778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Wings</a:t>
            </a:r>
            <a:endParaRPr/>
          </a:p>
        </p:txBody>
      </p:sp>
      <p:sp>
        <p:nvSpPr>
          <p:cNvPr id="685" name="Google Shape;685;p56"/>
          <p:cNvSpPr txBox="1"/>
          <p:nvPr/>
        </p:nvSpPr>
        <p:spPr>
          <a:xfrm>
            <a:off x="4098013" y="1837135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Fly</a:t>
            </a:r>
            <a:endParaRPr/>
          </a:p>
        </p:txBody>
      </p:sp>
      <p:sp>
        <p:nvSpPr>
          <p:cNvPr id="686" name="Google Shape;686;p56"/>
          <p:cNvSpPr txBox="1"/>
          <p:nvPr/>
        </p:nvSpPr>
        <p:spPr>
          <a:xfrm>
            <a:off x="4440912" y="3951685"/>
            <a:ext cx="5404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Tall</a:t>
            </a:r>
            <a:endParaRPr/>
          </a:p>
        </p:txBody>
      </p:sp>
      <p:sp>
        <p:nvSpPr>
          <p:cNvPr id="687" name="Google Shape;687;p56"/>
          <p:cNvSpPr txBox="1"/>
          <p:nvPr/>
        </p:nvSpPr>
        <p:spPr>
          <a:xfrm>
            <a:off x="3640813" y="3951685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Fly</a:t>
            </a:r>
            <a:endParaRPr/>
          </a:p>
        </p:txBody>
      </p:sp>
      <p:sp>
        <p:nvSpPr>
          <p:cNvPr id="688" name="Google Shape;688;p56"/>
          <p:cNvSpPr txBox="1"/>
          <p:nvPr/>
        </p:nvSpPr>
        <p:spPr>
          <a:xfrm>
            <a:off x="2726412" y="3951685"/>
            <a:ext cx="8412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Yellow</a:t>
            </a:r>
            <a:endParaRPr/>
          </a:p>
        </p:txBody>
      </p:sp>
      <p:sp>
        <p:nvSpPr>
          <p:cNvPr id="689" name="Google Shape;689;p56"/>
          <p:cNvSpPr txBox="1"/>
          <p:nvPr/>
        </p:nvSpPr>
        <p:spPr>
          <a:xfrm>
            <a:off x="1983463" y="3951685"/>
            <a:ext cx="607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</a:t>
            </a:r>
            <a:endParaRPr/>
          </a:p>
        </p:txBody>
      </p:sp>
      <p:sp>
        <p:nvSpPr>
          <p:cNvPr id="690" name="Google Shape;690;p56"/>
          <p:cNvSpPr txBox="1"/>
          <p:nvPr/>
        </p:nvSpPr>
        <p:spPr>
          <a:xfrm>
            <a:off x="4886206" y="876300"/>
            <a:ext cx="5052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</a:t>
            </a:r>
            <a:endParaRPr/>
          </a:p>
        </p:txBody>
      </p:sp>
      <p:sp>
        <p:nvSpPr>
          <p:cNvPr id="691" name="Google Shape;691;p56"/>
          <p:cNvSpPr txBox="1"/>
          <p:nvPr/>
        </p:nvSpPr>
        <p:spPr>
          <a:xfrm>
            <a:off x="4955263" y="1419225"/>
            <a:ext cx="5052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</a:t>
            </a:r>
            <a:endParaRPr/>
          </a:p>
        </p:txBody>
      </p:sp>
      <p:sp>
        <p:nvSpPr>
          <p:cNvPr id="692" name="Google Shape;692;p56"/>
          <p:cNvSpPr txBox="1"/>
          <p:nvPr/>
        </p:nvSpPr>
        <p:spPr>
          <a:xfrm>
            <a:off x="5069563" y="1076325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</a:t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3755113" y="2105025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</a:t>
            </a:r>
            <a:endParaRPr/>
          </a:p>
        </p:txBody>
      </p:sp>
      <p:sp>
        <p:nvSpPr>
          <p:cNvPr id="694" name="Google Shape;694;p56"/>
          <p:cNvSpPr txBox="1"/>
          <p:nvPr/>
        </p:nvSpPr>
        <p:spPr>
          <a:xfrm>
            <a:off x="3583663" y="1933575"/>
            <a:ext cx="5052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</a:t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2554963" y="2790825"/>
            <a:ext cx="5116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</a:t>
            </a:r>
            <a:endParaRPr/>
          </a:p>
        </p:txBody>
      </p:sp>
      <p:sp>
        <p:nvSpPr>
          <p:cNvPr id="696" name="Google Shape;696;p56"/>
          <p:cNvSpPr txBox="1"/>
          <p:nvPr/>
        </p:nvSpPr>
        <p:spPr>
          <a:xfrm>
            <a:off x="3412213" y="2847975"/>
            <a:ext cx="5116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</a:t>
            </a:r>
            <a:endParaRPr/>
          </a:p>
        </p:txBody>
      </p:sp>
      <p:sp>
        <p:nvSpPr>
          <p:cNvPr id="697" name="Google Shape;697;p56"/>
          <p:cNvSpPr txBox="1"/>
          <p:nvPr/>
        </p:nvSpPr>
        <p:spPr>
          <a:xfrm>
            <a:off x="3583663" y="2447925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</a:t>
            </a:r>
            <a:endParaRPr/>
          </a:p>
        </p:txBody>
      </p:sp>
      <p:sp>
        <p:nvSpPr>
          <p:cNvPr id="698" name="Google Shape;698;p56"/>
          <p:cNvSpPr txBox="1"/>
          <p:nvPr/>
        </p:nvSpPr>
        <p:spPr>
          <a:xfrm>
            <a:off x="2840712" y="359092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endParaRPr/>
          </a:p>
        </p:txBody>
      </p:sp>
      <p:sp>
        <p:nvSpPr>
          <p:cNvPr id="699" name="Google Shape;699;p56"/>
          <p:cNvSpPr txBox="1"/>
          <p:nvPr/>
        </p:nvSpPr>
        <p:spPr>
          <a:xfrm>
            <a:off x="4440912" y="3533775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endParaRPr/>
          </a:p>
        </p:txBody>
      </p:sp>
      <p:sp>
        <p:nvSpPr>
          <p:cNvPr id="700" name="Google Shape;700;p56"/>
          <p:cNvSpPr txBox="1"/>
          <p:nvPr/>
        </p:nvSpPr>
        <p:spPr>
          <a:xfrm>
            <a:off x="2097763" y="3590925"/>
            <a:ext cx="5052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</a:t>
            </a:r>
            <a:endParaRPr/>
          </a:p>
        </p:txBody>
      </p:sp>
      <p:sp>
        <p:nvSpPr>
          <p:cNvPr id="701" name="Google Shape;701;p56"/>
          <p:cNvSpPr txBox="1"/>
          <p:nvPr/>
        </p:nvSpPr>
        <p:spPr>
          <a:xfrm>
            <a:off x="3526513" y="3590925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</a:t>
            </a:r>
            <a:endParaRPr/>
          </a:p>
        </p:txBody>
      </p:sp>
      <p:sp>
        <p:nvSpPr>
          <p:cNvPr id="702" name="Google Shape;702;p56"/>
          <p:cNvSpPr txBox="1"/>
          <p:nvPr/>
        </p:nvSpPr>
        <p:spPr>
          <a:xfrm>
            <a:off x="3526513" y="1533525"/>
            <a:ext cx="5116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</a:t>
            </a:r>
            <a:endParaRPr/>
          </a:p>
        </p:txBody>
      </p:sp>
      <p:sp>
        <p:nvSpPr>
          <p:cNvPr id="703" name="Google Shape;703;p56"/>
          <p:cNvSpPr txBox="1"/>
          <p:nvPr/>
        </p:nvSpPr>
        <p:spPr>
          <a:xfrm>
            <a:off x="4669513" y="1704975"/>
            <a:ext cx="5116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 txBox="1"/>
          <p:nvPr>
            <p:ph idx="12" type="sldNum"/>
          </p:nvPr>
        </p:nvSpPr>
        <p:spPr>
          <a:xfrm>
            <a:off x="6705600" y="40576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0" name="Google Shape;710;p57"/>
          <p:cNvSpPr txBox="1"/>
          <p:nvPr>
            <p:ph type="title"/>
          </p:nvPr>
        </p:nvSpPr>
        <p:spPr>
          <a:xfrm>
            <a:off x="495300" y="134838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 network link types</a:t>
            </a:r>
            <a:endParaRPr/>
          </a:p>
        </p:txBody>
      </p:sp>
      <p:pic>
        <p:nvPicPr>
          <p:cNvPr id="711" name="Google Shape;71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666750"/>
            <a:ext cx="8509060" cy="408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8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718" name="Google Shape;718;p58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9" name="Google Shape;719;p58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Logical Reasoning Systems</a:t>
            </a:r>
            <a:endParaRPr/>
          </a:p>
        </p:txBody>
      </p:sp>
      <p:sp>
        <p:nvSpPr>
          <p:cNvPr id="720" name="Google Shape;720;p58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Theorem provers and logic programming languages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Production systems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Frame systems and semantic networks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u="sng"/>
              <a:t>Description logic systems  🡸</a:t>
            </a:r>
            <a:endParaRPr u="sng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 LOGIC SYSTEMS</a:t>
            </a:r>
            <a:endParaRPr/>
          </a:p>
        </p:txBody>
      </p:sp>
      <p:sp>
        <p:nvSpPr>
          <p:cNvPr id="726" name="Google Shape;726;p59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</p:txBody>
      </p:sp>
      <p:sp>
        <p:nvSpPr>
          <p:cNvPr id="727" name="Google Shape;727;p59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728" name="Google Shape;728;p59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129" name="Google Shape;129;p6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6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Complexity</a:t>
            </a:r>
            <a:endParaRPr/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With the previous approaches: 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		FETCH takes O(n) time on n-element KB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		STORE takes O(n) time on n-element KB (if check for duplicates)</a:t>
            </a:r>
            <a:endParaRPr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t/>
            </a:r>
            <a:endParaRPr sz="1800"/>
          </a:p>
          <a:p>
            <a:pPr indent="-257175" lvl="0" marL="257175" rtl="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Faster Solutions = ?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0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734" name="Google Shape;734;p60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5" name="Google Shape;735;p60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Description logic</a:t>
            </a:r>
            <a:endParaRPr/>
          </a:p>
        </p:txBody>
      </p:sp>
      <p:sp>
        <p:nvSpPr>
          <p:cNvPr id="736" name="Google Shape;736;p60"/>
          <p:cNvSpPr txBox="1"/>
          <p:nvPr>
            <p:ph idx="1" type="body"/>
          </p:nvPr>
        </p:nvSpPr>
        <p:spPr>
          <a:xfrm>
            <a:off x="542925" y="1114425"/>
            <a:ext cx="76200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Goal: Make it easier to describe categories (as opposed to objects)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Popularized by projects such as the Semantic Web</a:t>
            </a:r>
            <a:endParaRPr/>
          </a:p>
        </p:txBody>
      </p:sp>
      <p:sp>
        <p:nvSpPr>
          <p:cNvPr id="737" name="Google Shape;737;p60"/>
          <p:cNvSpPr/>
          <p:nvPr/>
        </p:nvSpPr>
        <p:spPr>
          <a:xfrm>
            <a:off x="3829050" y="0"/>
            <a:ext cx="45529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4.53.28 PM.png" id="738" name="Google Shape;73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809" y="2021395"/>
            <a:ext cx="4011216" cy="20743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0 at 4.53.53 PM.png" id="739" name="Google Shape;73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1550" y="2455830"/>
            <a:ext cx="3371850" cy="140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1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745" name="Google Shape;745;p61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6" name="Google Shape;746;p61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 logic</a:t>
            </a:r>
            <a:endParaRPr/>
          </a:p>
        </p:txBody>
      </p:sp>
      <p:sp>
        <p:nvSpPr>
          <p:cNvPr id="747" name="Google Shape;747;p61"/>
          <p:cNvSpPr/>
          <p:nvPr/>
        </p:nvSpPr>
        <p:spPr>
          <a:xfrm>
            <a:off x="3829050" y="0"/>
            <a:ext cx="44767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4.54.30 PM.png" id="748" name="Google Shape;7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" y="819150"/>
            <a:ext cx="4286250" cy="2095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0 at 4.55.22 PM.png" id="749" name="Google Shape;74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49" y="3047999"/>
            <a:ext cx="3886200" cy="162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2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6" name="Google Shape;756;p62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 logic</a:t>
            </a:r>
            <a:endParaRPr/>
          </a:p>
        </p:txBody>
      </p:sp>
      <p:sp>
        <p:nvSpPr>
          <p:cNvPr id="757" name="Google Shape;757;p62"/>
          <p:cNvSpPr/>
          <p:nvPr/>
        </p:nvSpPr>
        <p:spPr>
          <a:xfrm>
            <a:off x="3829050" y="0"/>
            <a:ext cx="43243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4.56.43 PM.png" id="758" name="Google Shape;75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008" y="819149"/>
            <a:ext cx="3824017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0 at 4.56.53 PM.png" id="759" name="Google Shape;75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3858" y="2247900"/>
            <a:ext cx="4489742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3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765" name="Google Shape;765;p63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6" name="Google Shape;766;p63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 logic</a:t>
            </a:r>
            <a:endParaRPr/>
          </a:p>
        </p:txBody>
      </p:sp>
      <p:sp>
        <p:nvSpPr>
          <p:cNvPr id="767" name="Google Shape;767;p63"/>
          <p:cNvSpPr/>
          <p:nvPr/>
        </p:nvSpPr>
        <p:spPr>
          <a:xfrm>
            <a:off x="3829050" y="0"/>
            <a:ext cx="44767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4.57.06 PM.png" id="768" name="Google Shape;76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00" y="971550"/>
            <a:ext cx="4611291" cy="1557912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3"/>
          <p:cNvSpPr txBox="1"/>
          <p:nvPr/>
        </p:nvSpPr>
        <p:spPr>
          <a:xfrm>
            <a:off x="1543050" y="3771900"/>
            <a:ext cx="59394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base = set of axioms (TBox) + set of facts (ABox)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4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775" name="Google Shape;775;p64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6" name="Google Shape;776;p64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DL family</a:t>
            </a:r>
            <a:endParaRPr/>
          </a:p>
        </p:txBody>
      </p:sp>
      <p:sp>
        <p:nvSpPr>
          <p:cNvPr id="777" name="Google Shape;777;p64"/>
          <p:cNvSpPr/>
          <p:nvPr/>
        </p:nvSpPr>
        <p:spPr>
          <a:xfrm>
            <a:off x="3829050" y="0"/>
            <a:ext cx="43243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5.00.31 PM.png" id="778" name="Google Shape;77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314450"/>
            <a:ext cx="4758989" cy="215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5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4" name="Google Shape;784;p65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DL family</a:t>
            </a:r>
            <a:endParaRPr/>
          </a:p>
        </p:txBody>
      </p:sp>
      <p:sp>
        <p:nvSpPr>
          <p:cNvPr id="785" name="Google Shape;785;p65"/>
          <p:cNvSpPr/>
          <p:nvPr/>
        </p:nvSpPr>
        <p:spPr>
          <a:xfrm>
            <a:off x="3829050" y="0"/>
            <a:ext cx="43243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5.01.35 PM.png" id="786" name="Google Shape;78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00" y="971551"/>
            <a:ext cx="3719513" cy="1655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0 at 5.01.44 PM.png" id="787" name="Google Shape;78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1507" y="2952750"/>
            <a:ext cx="4271419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6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793" name="Google Shape;793;p66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4" name="Google Shape;794;p66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DL family</a:t>
            </a:r>
            <a:endParaRPr/>
          </a:p>
        </p:txBody>
      </p:sp>
      <p:sp>
        <p:nvSpPr>
          <p:cNvPr id="795" name="Google Shape;795;p66"/>
          <p:cNvSpPr/>
          <p:nvPr/>
        </p:nvSpPr>
        <p:spPr>
          <a:xfrm>
            <a:off x="3829050" y="0"/>
            <a:ext cx="43243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5.02.01 PM.png" id="796" name="Google Shape;79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308" y="1371601"/>
            <a:ext cx="6034742" cy="2906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802" name="Google Shape;802;p67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3" name="Google Shape;803;p67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04" name="Google Shape;804;p67"/>
          <p:cNvSpPr/>
          <p:nvPr/>
        </p:nvSpPr>
        <p:spPr>
          <a:xfrm>
            <a:off x="3829050" y="0"/>
            <a:ext cx="43243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5.04.51 PM.png" id="805" name="Google Shape;80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" y="1047750"/>
            <a:ext cx="5829300" cy="3408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8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811" name="Google Shape;811;p68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2" name="Google Shape;812;p68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OWL2</a:t>
            </a:r>
            <a:endParaRPr/>
          </a:p>
        </p:txBody>
      </p:sp>
      <p:sp>
        <p:nvSpPr>
          <p:cNvPr id="813" name="Google Shape;813;p68"/>
          <p:cNvSpPr/>
          <p:nvPr/>
        </p:nvSpPr>
        <p:spPr>
          <a:xfrm>
            <a:off x="3829050" y="0"/>
            <a:ext cx="42481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5.05.47 PM.png" id="814" name="Google Shape;81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881221"/>
            <a:ext cx="5029200" cy="1952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0 at 5.06.41 PM.png" id="815" name="Google Shape;81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375" y="3066753"/>
            <a:ext cx="4286250" cy="194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9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821" name="Google Shape;821;p69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2" name="Google Shape;822;p69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OWL2</a:t>
            </a:r>
            <a:endParaRPr/>
          </a:p>
        </p:txBody>
      </p:sp>
      <p:sp>
        <p:nvSpPr>
          <p:cNvPr id="823" name="Google Shape;823;p69"/>
          <p:cNvSpPr/>
          <p:nvPr/>
        </p:nvSpPr>
        <p:spPr>
          <a:xfrm>
            <a:off x="3829050" y="0"/>
            <a:ext cx="43243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5.07.35 PM.png" id="824" name="Google Shape;82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047750"/>
            <a:ext cx="4914900" cy="3353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137" name="Google Shape;137;p7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7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Table-Based Indexing</a:t>
            </a:r>
            <a:endParaRPr/>
          </a:p>
        </p:txBody>
      </p:sp>
      <p:sp>
        <p:nvSpPr>
          <p:cNvPr id="139" name="Google Shape;139;p7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350"/>
              <a:buFont typeface="Tahoma"/>
              <a:buChar char="•"/>
            </a:pPr>
            <a:r>
              <a:rPr b="1" lang="en-US" sz="1350"/>
              <a:t>What are you indexing on? Predicates (relations/functions).	Example:</a:t>
            </a:r>
            <a:endParaRPr/>
          </a:p>
          <a:p>
            <a:pPr indent="-257175" lvl="0" marL="257175" rtl="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r>
              <a:rPr b="1" lang="en-US" sz="1350"/>
              <a:t>	</a:t>
            </a:r>
            <a:endParaRPr/>
          </a:p>
          <a:p>
            <a:pPr indent="-257175" lvl="0" marL="257175" rtl="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r>
              <a:t/>
            </a:r>
            <a:endParaRPr b="1" sz="1350"/>
          </a:p>
        </p:txBody>
      </p:sp>
      <p:graphicFrame>
        <p:nvGraphicFramePr>
          <p:cNvPr id="140" name="Google Shape;140;p7"/>
          <p:cNvGraphicFramePr/>
          <p:nvPr/>
        </p:nvGraphicFramePr>
        <p:xfrm>
          <a:off x="1143000" y="245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{D08CA677-1770-49D5-95AD-2B024A455571}</a:tableStyleId>
              </a:tblPr>
              <a:tblGrid>
                <a:gridCol w="856050"/>
                <a:gridCol w="1810950"/>
                <a:gridCol w="1600200"/>
                <a:gridCol w="1390650"/>
                <a:gridCol w="1200150"/>
              </a:tblGrid>
              <a:tr h="63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Key</a:t>
                      </a:r>
                      <a:endParaRPr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Positive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Negative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Conclusion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1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Premise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Mother</a:t>
                      </a:r>
                      <a:endParaRPr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Mother(ann,sam)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Mother(grace,joe)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-Mother(ann,al)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xxxx</a:t>
                      </a:r>
                      <a:endParaRPr b="0" i="0" sz="15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xxxx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dog</a:t>
                      </a:r>
                      <a:endParaRPr/>
                    </a:p>
                  </a:txBody>
                  <a:tcPr marT="34300" marB="34300" marR="68575" marL="6857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dog(rover)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dog(fido)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-dog(alice)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xxxx</a:t>
                      </a:r>
                      <a:endParaRPr/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Tahoma"/>
                        <a:buNone/>
                      </a:pPr>
                      <a:r>
                        <a:rPr b="0" i="0" lang="en-US" sz="15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xxxx</a:t>
                      </a:r>
                      <a:endParaRPr b="0" i="0" sz="15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4300" marB="3430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0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830" name="Google Shape;830;p70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1" name="Google Shape;831;p70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description logics?</a:t>
            </a:r>
            <a:endParaRPr/>
          </a:p>
        </p:txBody>
      </p:sp>
      <p:sp>
        <p:nvSpPr>
          <p:cNvPr id="832" name="Google Shape;832;p70"/>
          <p:cNvSpPr/>
          <p:nvPr/>
        </p:nvSpPr>
        <p:spPr>
          <a:xfrm>
            <a:off x="3829050" y="0"/>
            <a:ext cx="43243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5.09.11 PM.png" id="833" name="Google Shape;83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971551"/>
            <a:ext cx="5587698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0 at 5.10.38 PM.png" id="834" name="Google Shape;83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7350" y="4432611"/>
            <a:ext cx="4569619" cy="596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1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840" name="Google Shape;840;p71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1" name="Google Shape;841;p71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description logics?</a:t>
            </a:r>
            <a:endParaRPr/>
          </a:p>
        </p:txBody>
      </p:sp>
      <p:sp>
        <p:nvSpPr>
          <p:cNvPr id="842" name="Google Shape;842;p71"/>
          <p:cNvSpPr/>
          <p:nvPr/>
        </p:nvSpPr>
        <p:spPr>
          <a:xfrm>
            <a:off x="3829050" y="0"/>
            <a:ext cx="43243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5.12.22 PM.png" id="843" name="Google Shape;84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371601"/>
            <a:ext cx="5657850" cy="312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2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Applications of Logic Systems</a:t>
            </a:r>
            <a:endParaRPr/>
          </a:p>
        </p:txBody>
      </p:sp>
      <p:sp>
        <p:nvSpPr>
          <p:cNvPr id="850" name="Google Shape;850;p72"/>
          <p:cNvSpPr/>
          <p:nvPr/>
        </p:nvSpPr>
        <p:spPr>
          <a:xfrm>
            <a:off x="3829050" y="0"/>
            <a:ext cx="43243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http://www.cs.ox.ac.uk/ian.horrocks/Seminars/download/Horrocks_Ian_pt1.pdf</a:t>
            </a:r>
            <a:endParaRPr/>
          </a:p>
        </p:txBody>
      </p:sp>
      <p:pic>
        <p:nvPicPr>
          <p:cNvPr descr="Screen shot 2014-08-20 at 5.13.16 PM.png" id="851" name="Google Shape;85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971551"/>
            <a:ext cx="2095112" cy="142874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72"/>
          <p:cNvSpPr txBox="1"/>
          <p:nvPr/>
        </p:nvSpPr>
        <p:spPr>
          <a:xfrm>
            <a:off x="1256145" y="2457450"/>
            <a:ext cx="54210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 (e.g., genomics),   geography,           engineering</a:t>
            </a:r>
            <a:endParaRPr/>
          </a:p>
        </p:txBody>
      </p:sp>
      <p:pic>
        <p:nvPicPr>
          <p:cNvPr descr="Screen shot 2014-08-20 at 5.14.01 PM.png" id="853" name="Google Shape;85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1028700"/>
            <a:ext cx="1351718" cy="137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0 at 5.14.12 PM.png" id="854" name="Google Shape;85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0420" y="1028701"/>
            <a:ext cx="2770580" cy="1518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0 at 5.14.22 PM.png" id="855" name="Google Shape;855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1600" y="3143250"/>
            <a:ext cx="1714500" cy="141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0 at 5.14.33 PM.png" id="856" name="Google Shape;856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1" y="2971800"/>
            <a:ext cx="1605464" cy="1525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0 at 5.14.45 PM.png" id="857" name="Google Shape;857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86400" y="3143250"/>
            <a:ext cx="2104627" cy="1220391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72"/>
          <p:cNvSpPr txBox="1"/>
          <p:nvPr/>
        </p:nvSpPr>
        <p:spPr>
          <a:xfrm>
            <a:off x="1543051" y="4572000"/>
            <a:ext cx="510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Medicine,                    biology,                        defense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146" name="Google Shape;146;p8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8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Table-Based Indexing</a:t>
            </a:r>
            <a:endParaRPr/>
          </a:p>
        </p:txBody>
      </p:sp>
      <p:sp>
        <p:nvSpPr>
          <p:cNvPr id="148" name="Google Shape;148;p8"/>
          <p:cNvSpPr txBox="1"/>
          <p:nvPr>
            <p:ph idx="1" type="body"/>
          </p:nvPr>
        </p:nvSpPr>
        <p:spPr>
          <a:xfrm>
            <a:off x="469900" y="971550"/>
            <a:ext cx="8293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Use </a:t>
            </a:r>
            <a:r>
              <a:rPr lang="en-US">
                <a:solidFill>
                  <a:srgbClr val="0066FF"/>
                </a:solidFill>
              </a:rPr>
              <a:t>hash table</a:t>
            </a:r>
            <a:r>
              <a:rPr lang="en-US"/>
              <a:t> to avoid looping over entire KB for each TELL or FETCH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e.g., if only allowed literals are single letters, use a 26-element array to store their values.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More generally: 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- convert to Horn form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- index table by predicate symbol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- for each symbol, store: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 	list of positive literals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	list of negative literals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	list of sentences in which predicate is in conclusion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	list of sentences in which predicate is in premise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idx="11" type="ftr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15</a:t>
            </a:r>
            <a:endParaRPr/>
          </a:p>
        </p:txBody>
      </p:sp>
      <p:sp>
        <p:nvSpPr>
          <p:cNvPr id="154" name="Google Shape;154;p9"/>
          <p:cNvSpPr txBox="1"/>
          <p:nvPr>
            <p:ph idx="12" type="sldNum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9"/>
          <p:cNvSpPr txBox="1"/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Tree-Based Indexing</a:t>
            </a:r>
            <a:endParaRPr/>
          </a:p>
        </p:txBody>
      </p:sp>
      <p:sp>
        <p:nvSpPr>
          <p:cNvPr id="156" name="Google Shape;156;p9"/>
          <p:cNvSpPr txBox="1"/>
          <p:nvPr>
            <p:ph idx="1" type="body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Hash table impractical if many clauses for a given predicate symbol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Tree-based indexing (or more generally combined indexing):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compute indexing key from predicate and argument symbols</a:t>
            </a:r>
            <a:endParaRPr/>
          </a:p>
          <a:p>
            <a:pPr indent="-16192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		Predicate?</a:t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r>
              <a:rPr lang="en-US"/>
              <a:t>			First arg?</a:t>
            </a:r>
            <a:endParaRPr/>
          </a:p>
        </p:txBody>
      </p:sp>
      <p:cxnSp>
        <p:nvCxnSpPr>
          <p:cNvPr id="157" name="Google Shape;157;p9"/>
          <p:cNvCxnSpPr/>
          <p:nvPr/>
        </p:nvCxnSpPr>
        <p:spPr>
          <a:xfrm flipH="1">
            <a:off x="3314700" y="2686050"/>
            <a:ext cx="571500" cy="5143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9"/>
          <p:cNvCxnSpPr/>
          <p:nvPr/>
        </p:nvCxnSpPr>
        <p:spPr>
          <a:xfrm>
            <a:off x="3886200" y="2686050"/>
            <a:ext cx="457200" cy="5143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9"/>
          <p:cNvCxnSpPr/>
          <p:nvPr/>
        </p:nvCxnSpPr>
        <p:spPr>
          <a:xfrm>
            <a:off x="3886200" y="2686050"/>
            <a:ext cx="1600200" cy="457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9"/>
          <p:cNvCxnSpPr/>
          <p:nvPr/>
        </p:nvCxnSpPr>
        <p:spPr>
          <a:xfrm flipH="1">
            <a:off x="2628900" y="3486150"/>
            <a:ext cx="571500" cy="5143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9"/>
          <p:cNvCxnSpPr/>
          <p:nvPr/>
        </p:nvCxnSpPr>
        <p:spPr>
          <a:xfrm>
            <a:off x="3200400" y="3486150"/>
            <a:ext cx="457200" cy="5143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9"/>
          <p:cNvCxnSpPr/>
          <p:nvPr/>
        </p:nvCxnSpPr>
        <p:spPr>
          <a:xfrm>
            <a:off x="3200400" y="3486150"/>
            <a:ext cx="1600200" cy="457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-Class">
  <a:themeElements>
    <a:clrScheme name="AI-Class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2014-08-20T23:46:08Z</dcterms:created>
  <dc:creator>Paolo Pirjanian</dc:creator>
</cp:coreProperties>
</file>